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gif" ContentType="image/gif"/>
  <Override PartName="/ppt/slides/slide14.xml" ContentType="application/vnd.openxmlformats-officedocument.presentationml.slide+xml"/>
  <Default Extension="rels" ContentType="application/vnd.openxmlformats-package.relationships+xml"/>
  <Override PartName="/ppt/embeddings/oleObject1.bin" ContentType="application/vnd.openxmlformats-officedocument.oleObject"/>
  <Default Extension="xml" ContentType="application/xml"/>
  <Override PartName="/ppt/tableStyles.xml" ContentType="application/vnd.openxmlformats-officedocument.presentationml.tableStyles+xml"/>
  <Override PartName="/ppt/embeddings/Microsoft_Equation5.bin" ContentType="application/vnd.openxmlformats-officedocument.oleObject"/>
  <Override PartName="/ppt/embeddings/Microsoft_Equation16.bin" ContentType="application/vnd.openxmlformats-officedocument.oleObject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docProps/core.xml" ContentType="application/vnd.openxmlformats-package.core-properties+xml"/>
  <Override PartName="/ppt/embeddings/Microsoft_Equation4.bin" ContentType="application/vnd.openxmlformats-officedocument.oleObject"/>
  <Override PartName="/ppt/embeddings/Microsoft_Equation15.bin" ContentType="application/vnd.openxmlformats-officedocument.oleObject"/>
  <Override PartName="/ppt/handoutMasters/handoutMaster1.xml" ContentType="application/vnd.openxmlformats-officedocument.presentationml.handoutMaster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Default Extension="emf" ContentType="image/x-emf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slides/slide12.xml" ContentType="application/vnd.openxmlformats-officedocument.presentationml.slide+xml"/>
  <Override PartName="/ppt/embeddings/Microsoft_Equation3.bin" ContentType="application/vnd.openxmlformats-officedocument.oleObject"/>
  <Override PartName="/ppt/presProps.xml" ContentType="application/vnd.openxmlformats-officedocument.presentationml.presProps+xml"/>
  <Override PartName="/ppt/embeddings/Microsoft_Equation14.bin" ContentType="application/vnd.openxmlformats-officedocument.oleObject"/>
  <Default Extension="pict" ContentType="image/pict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embeddings/Microsoft_Equation21.bin" ContentType="application/vnd.openxmlformats-officedocument.oleObject"/>
  <Override PartName="/ppt/slides/slide11.xml" ContentType="application/vnd.openxmlformats-officedocument.presentationml.slide+xml"/>
  <Override PartName="/ppt/embeddings/Microsoft_Equation9.bin" ContentType="application/vnd.openxmlformats-officedocument.oleObject"/>
  <Override PartName="/ppt/notesSlides/notesSlide5.xml" ContentType="application/vnd.openxmlformats-officedocument.presentationml.notesSlide+xml"/>
  <Override PartName="/ppt/embeddings/Microsoft_Equation2.bin" ContentType="application/vnd.openxmlformats-officedocument.oleObject"/>
  <Override PartName="/ppt/slides/slide42.xml" ContentType="application/vnd.openxmlformats-officedocument.presentationml.slide+xml"/>
  <Override PartName="/ppt/embeddings/Microsoft_Equation13.bin" ContentType="application/vnd.openxmlformats-officedocument.oleObject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embeddings/Microsoft_Equation20.bin" ContentType="application/vnd.openxmlformats-officedocument.oleObject"/>
  <Override PartName="/ppt/slides/slide10.xml" ContentType="application/vnd.openxmlformats-officedocument.presentationml.slide+xml"/>
  <Override PartName="/ppt/embeddings/Microsoft_Equation8.bin" ContentType="application/vnd.openxmlformats-officedocument.oleObject"/>
  <Default Extension="wmf" ContentType="image/x-wmf"/>
  <Override PartName="/ppt/embeddings/Microsoft_Equation19.bin" ContentType="application/vnd.openxmlformats-officedocument.oleObject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embeddings/Microsoft_Equation1.bin" ContentType="application/vnd.openxmlformats-officedocument.oleObject"/>
  <Override PartName="/ppt/slides/slide41.xml" ContentType="application/vnd.openxmlformats-officedocument.presentationml.slide+xml"/>
  <Override PartName="/ppt/theme/theme3.xml" ContentType="application/vnd.openxmlformats-officedocument.theme+xml"/>
  <Override PartName="/ppt/embeddings/Microsoft_Equation12.bin" ContentType="application/vnd.openxmlformats-officedocument.oleObject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Default Extension="jpeg" ContentType="image/jpeg"/>
  <Override PartName="/ppt/viewProps.xml" ContentType="application/vnd.openxmlformats-officedocument.presentationml.viewProps+xml"/>
  <Override PartName="/ppt/embeddings/Microsoft_Equation7.bin" ContentType="application/vnd.openxmlformats-officedocument.oleObject"/>
  <Override PartName="/ppt/embeddings/Microsoft_Equation18.bin" ContentType="application/vnd.openxmlformats-officedocument.oleObject"/>
  <Override PartName="/ppt/notesSlides/notesSlide3.xml" ContentType="application/vnd.openxmlformats-officedocument.presentationml.notesSlide+xml"/>
  <Override PartName="/ppt/embeddings/Microsoft_Equation11.bin" ContentType="application/vnd.openxmlformats-officedocument.oleObject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embeddings/oleObject2.bin" ContentType="application/vnd.openxmlformats-officedocument.oleObject"/>
  <Override PartName="/ppt/embeddings/Microsoft_Equation6.bin" ContentType="application/vnd.openxmlformats-officedocument.oleObject"/>
  <Override PartName="/ppt/embeddings/Microsoft_Equation17.bin" ContentType="application/vnd.openxmlformats-officedocument.oleObject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embeddings/Microsoft_Equation10.bin" ContentType="application/vnd.openxmlformats-officedocument.oleObject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73" r:id="rId2"/>
    <p:sldId id="274" r:id="rId3"/>
    <p:sldId id="355" r:id="rId4"/>
    <p:sldId id="356" r:id="rId5"/>
    <p:sldId id="351" r:id="rId6"/>
    <p:sldId id="360" r:id="rId7"/>
    <p:sldId id="359" r:id="rId8"/>
    <p:sldId id="375" r:id="rId9"/>
    <p:sldId id="378" r:id="rId10"/>
    <p:sldId id="361" r:id="rId11"/>
    <p:sldId id="362" r:id="rId12"/>
    <p:sldId id="379" r:id="rId13"/>
    <p:sldId id="363" r:id="rId14"/>
    <p:sldId id="364" r:id="rId15"/>
    <p:sldId id="365" r:id="rId16"/>
    <p:sldId id="368" r:id="rId17"/>
    <p:sldId id="366" r:id="rId18"/>
    <p:sldId id="369" r:id="rId19"/>
    <p:sldId id="382" r:id="rId20"/>
    <p:sldId id="384" r:id="rId21"/>
    <p:sldId id="371" r:id="rId22"/>
    <p:sldId id="370" r:id="rId23"/>
    <p:sldId id="383" r:id="rId24"/>
    <p:sldId id="350" r:id="rId25"/>
    <p:sldId id="314" r:id="rId26"/>
    <p:sldId id="372" r:id="rId27"/>
    <p:sldId id="286" r:id="rId28"/>
    <p:sldId id="320" r:id="rId29"/>
    <p:sldId id="319" r:id="rId30"/>
    <p:sldId id="339" r:id="rId31"/>
    <p:sldId id="353" r:id="rId32"/>
    <p:sldId id="354" r:id="rId33"/>
    <p:sldId id="385" r:id="rId34"/>
    <p:sldId id="358" r:id="rId35"/>
    <p:sldId id="346" r:id="rId36"/>
    <p:sldId id="348" r:id="rId37"/>
    <p:sldId id="301" r:id="rId38"/>
    <p:sldId id="302" r:id="rId39"/>
    <p:sldId id="345" r:id="rId40"/>
    <p:sldId id="380" r:id="rId41"/>
    <p:sldId id="376" r:id="rId42"/>
    <p:sldId id="381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FFFF00"/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1088" y="-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notesMaster" Target="notesMasters/notesMaster1.xml"/><Relationship Id="rId4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pict"/><Relationship Id="rId2" Type="http://schemas.openxmlformats.org/officeDocument/2006/relationships/image" Target="../media/image118.pict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pict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pict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ict"/><Relationship Id="rId2" Type="http://schemas.openxmlformats.org/officeDocument/2006/relationships/image" Target="../media/image161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ict"/><Relationship Id="rId2" Type="http://schemas.openxmlformats.org/officeDocument/2006/relationships/image" Target="../media/image30.pict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ict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ict"/><Relationship Id="rId2" Type="http://schemas.openxmlformats.org/officeDocument/2006/relationships/image" Target="../media/image53.pict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ict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ict"/><Relationship Id="rId4" Type="http://schemas.openxmlformats.org/officeDocument/2006/relationships/image" Target="../media/image90.pict"/><Relationship Id="rId5" Type="http://schemas.openxmlformats.org/officeDocument/2006/relationships/image" Target="../media/image91.pict"/><Relationship Id="rId6" Type="http://schemas.openxmlformats.org/officeDocument/2006/relationships/image" Target="../media/image92.pict"/><Relationship Id="rId1" Type="http://schemas.openxmlformats.org/officeDocument/2006/relationships/image" Target="../media/image87.pict"/><Relationship Id="rId2" Type="http://schemas.openxmlformats.org/officeDocument/2006/relationships/image" Target="../media/image88.pict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7/31/12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7/31/12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1506D8-B588-B44F-9B03-7FC756F7809E}" type="slidenum">
              <a:rPr lang="en-GB"/>
              <a:pPr/>
              <a:t>27</a:t>
            </a:fld>
            <a:endParaRPr lang="en-GB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37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38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August 1, 2012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RIKEN Forward Physics - BNL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df"/><Relationship Id="rId12" Type="http://schemas.openxmlformats.org/officeDocument/2006/relationships/image" Target="../media/image10.png"/><Relationship Id="rId13" Type="http://schemas.openxmlformats.org/officeDocument/2006/relationships/image" Target="../media/image10.pdf"/><Relationship Id="rId14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8" Type="http://schemas.openxmlformats.org/officeDocument/2006/relationships/image" Target="../media/image6.jpeg"/><Relationship Id="rId9" Type="http://schemas.openxmlformats.org/officeDocument/2006/relationships/image" Target="../media/image7.png"/><Relationship Id="rId10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df"/><Relationship Id="rId5" Type="http://schemas.openxmlformats.org/officeDocument/2006/relationships/image" Target="../media/image46.png"/><Relationship Id="rId6" Type="http://schemas.openxmlformats.org/officeDocument/2006/relationships/oleObject" Target="../embeddings/oleObject1.bin"/><Relationship Id="rId7" Type="http://schemas.openxmlformats.org/officeDocument/2006/relationships/image" Target="../media/image47.pdf"/><Relationship Id="rId8" Type="http://schemas.openxmlformats.org/officeDocument/2006/relationships/image" Target="../media/image48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.pd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df"/><Relationship Id="rId4" Type="http://schemas.openxmlformats.org/officeDocument/2006/relationships/image" Target="../media/image55.png"/><Relationship Id="rId5" Type="http://schemas.openxmlformats.org/officeDocument/2006/relationships/image" Target="../media/image56.pdf"/><Relationship Id="rId6" Type="http://schemas.openxmlformats.org/officeDocument/2006/relationships/image" Target="../media/image57.png"/><Relationship Id="rId7" Type="http://schemas.openxmlformats.org/officeDocument/2006/relationships/oleObject" Target="../embeddings/Microsoft_Equation5.bin"/><Relationship Id="rId8" Type="http://schemas.openxmlformats.org/officeDocument/2006/relationships/oleObject" Target="../embeddings/Microsoft_Equation6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df"/><Relationship Id="rId3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df"/><Relationship Id="rId4" Type="http://schemas.openxmlformats.org/officeDocument/2006/relationships/image" Target="../media/image48.png"/><Relationship Id="rId5" Type="http://schemas.openxmlformats.org/officeDocument/2006/relationships/image" Target="../media/image45.pdf"/><Relationship Id="rId6" Type="http://schemas.openxmlformats.org/officeDocument/2006/relationships/image" Target="../media/image46.png"/><Relationship Id="rId7" Type="http://schemas.openxmlformats.org/officeDocument/2006/relationships/oleObject" Target="../embeddings/oleObject2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8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8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6.xml"/><Relationship Id="rId3" Type="http://schemas.openxmlformats.org/officeDocument/2006/relationships/oleObject" Target="../embeddings/Microsoft_Equation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7.pdf"/><Relationship Id="rId3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8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8.bin"/><Relationship Id="rId4" Type="http://schemas.openxmlformats.org/officeDocument/2006/relationships/image" Target="../media/image93.png"/><Relationship Id="rId5" Type="http://schemas.openxmlformats.org/officeDocument/2006/relationships/oleObject" Target="../embeddings/Microsoft_Equation9.bin"/><Relationship Id="rId6" Type="http://schemas.openxmlformats.org/officeDocument/2006/relationships/oleObject" Target="../embeddings/Microsoft_Equation10.bin"/><Relationship Id="rId7" Type="http://schemas.openxmlformats.org/officeDocument/2006/relationships/oleObject" Target="../embeddings/Microsoft_Equation11.bin"/><Relationship Id="rId8" Type="http://schemas.openxmlformats.org/officeDocument/2006/relationships/oleObject" Target="../embeddings/Microsoft_Equation12.bin"/><Relationship Id="rId9" Type="http://schemas.openxmlformats.org/officeDocument/2006/relationships/oleObject" Target="../embeddings/Microsoft_Equation13.bin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3.jpeg"/><Relationship Id="rId12" Type="http://schemas.openxmlformats.org/officeDocument/2006/relationships/oleObject" Target="../embeddings/Microsoft_Equation14.bin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98.png"/><Relationship Id="rId7" Type="http://schemas.openxmlformats.org/officeDocument/2006/relationships/image" Target="../media/image99.png"/><Relationship Id="rId8" Type="http://schemas.openxmlformats.org/officeDocument/2006/relationships/image" Target="../media/image100.png"/><Relationship Id="rId9" Type="http://schemas.openxmlformats.org/officeDocument/2006/relationships/image" Target="../media/image101.png"/><Relationship Id="rId10" Type="http://schemas.openxmlformats.org/officeDocument/2006/relationships/image" Target="../media/image10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Equation15.bin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4.pdf"/><Relationship Id="rId3" Type="http://schemas.openxmlformats.org/officeDocument/2006/relationships/image" Target="../media/image10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df"/><Relationship Id="rId5" Type="http://schemas.openxmlformats.org/officeDocument/2006/relationships/image" Target="../media/image109.png"/><Relationship Id="rId6" Type="http://schemas.openxmlformats.org/officeDocument/2006/relationships/image" Target="../media/image1.jpeg"/><Relationship Id="rId7" Type="http://schemas.openxmlformats.org/officeDocument/2006/relationships/image" Target="../media/image110.emf"/><Relationship Id="rId8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d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3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Relationship Id="rId6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2.png"/></Relationships>
</file>

<file path=ppt/slides/_rels/slide3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3.pdf"/><Relationship Id="rId12" Type="http://schemas.openxmlformats.org/officeDocument/2006/relationships/image" Target="../media/image124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119.pdf"/><Relationship Id="rId4" Type="http://schemas.openxmlformats.org/officeDocument/2006/relationships/image" Target="../media/image120.png"/><Relationship Id="rId5" Type="http://schemas.openxmlformats.org/officeDocument/2006/relationships/image" Target="../media/image121.pdf"/><Relationship Id="rId6" Type="http://schemas.openxmlformats.org/officeDocument/2006/relationships/image" Target="../media/image122.png"/><Relationship Id="rId7" Type="http://schemas.openxmlformats.org/officeDocument/2006/relationships/oleObject" Target="../embeddings/Microsoft_Equation16.bin"/><Relationship Id="rId8" Type="http://schemas.openxmlformats.org/officeDocument/2006/relationships/oleObject" Target="../embeddings/Microsoft_Equation17.bin"/><Relationship Id="rId9" Type="http://schemas.openxmlformats.org/officeDocument/2006/relationships/image" Target="../media/image110.emf"/><Relationship Id="rId10" Type="http://schemas.openxmlformats.org/officeDocument/2006/relationships/image" Target="../media/image1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4" Type="http://schemas.openxmlformats.org/officeDocument/2006/relationships/image" Target="../media/image127.pdf"/><Relationship Id="rId5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5.pd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df"/><Relationship Id="rId4" Type="http://schemas.openxmlformats.org/officeDocument/2006/relationships/image" Target="../media/image130.png"/><Relationship Id="rId5" Type="http://schemas.openxmlformats.org/officeDocument/2006/relationships/oleObject" Target="../embeddings/Microsoft_Equation18.bin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0.pdf"/><Relationship Id="rId12" Type="http://schemas.openxmlformats.org/officeDocument/2006/relationships/image" Target="../media/image141.png"/><Relationship Id="rId13" Type="http://schemas.openxmlformats.org/officeDocument/2006/relationships/oleObject" Target="../embeddings/Microsoft_Equation19.bin"/><Relationship Id="rId14" Type="http://schemas.openxmlformats.org/officeDocument/2006/relationships/image" Target="../media/image142.pdf"/><Relationship Id="rId15" Type="http://schemas.openxmlformats.org/officeDocument/2006/relationships/image" Target="../media/image143.png"/><Relationship Id="rId16" Type="http://schemas.openxmlformats.org/officeDocument/2006/relationships/image" Target="../media/image144.pdf"/><Relationship Id="rId17" Type="http://schemas.openxmlformats.org/officeDocument/2006/relationships/image" Target="../media/image145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32.pdf"/><Relationship Id="rId4" Type="http://schemas.openxmlformats.org/officeDocument/2006/relationships/image" Target="../media/image133.png"/><Relationship Id="rId5" Type="http://schemas.openxmlformats.org/officeDocument/2006/relationships/image" Target="../media/image134.pdf"/><Relationship Id="rId6" Type="http://schemas.openxmlformats.org/officeDocument/2006/relationships/image" Target="../media/image135.png"/><Relationship Id="rId7" Type="http://schemas.openxmlformats.org/officeDocument/2006/relationships/image" Target="../media/image136.png"/><Relationship Id="rId8" Type="http://schemas.openxmlformats.org/officeDocument/2006/relationships/image" Target="../media/image137.png"/><Relationship Id="rId9" Type="http://schemas.openxmlformats.org/officeDocument/2006/relationships/image" Target="../media/image138.pdf"/><Relationship Id="rId10" Type="http://schemas.openxmlformats.org/officeDocument/2006/relationships/image" Target="../media/image1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4" Type="http://schemas.openxmlformats.org/officeDocument/2006/relationships/image" Target="../media/image144.pdf"/><Relationship Id="rId5" Type="http://schemas.openxmlformats.org/officeDocument/2006/relationships/image" Target="../media/image145.png"/><Relationship Id="rId6" Type="http://schemas.openxmlformats.org/officeDocument/2006/relationships/image" Target="../media/image142.pdf"/><Relationship Id="rId7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6.pd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4" Type="http://schemas.openxmlformats.org/officeDocument/2006/relationships/image" Target="../media/image150.pdf"/><Relationship Id="rId5" Type="http://schemas.openxmlformats.org/officeDocument/2006/relationships/image" Target="../media/image151.png"/><Relationship Id="rId6" Type="http://schemas.openxmlformats.org/officeDocument/2006/relationships/image" Target="../media/image152.png"/><Relationship Id="rId7" Type="http://schemas.openxmlformats.org/officeDocument/2006/relationships/image" Target="../media/image153.png"/><Relationship Id="rId8" Type="http://schemas.openxmlformats.org/officeDocument/2006/relationships/image" Target="../media/image154.png"/><Relationship Id="rId9" Type="http://schemas.openxmlformats.org/officeDocument/2006/relationships/image" Target="../media/image155.pdf"/><Relationship Id="rId10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8.pd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8.pdf"/><Relationship Id="rId3" Type="http://schemas.openxmlformats.org/officeDocument/2006/relationships/image" Target="../media/image1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oleObject" Target="../embeddings/Microsoft_Equation20.bin"/><Relationship Id="rId5" Type="http://schemas.openxmlformats.org/officeDocument/2006/relationships/oleObject" Target="../embeddings/Microsoft_Equation21.bin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.jpeg"/><Relationship Id="rId5" Type="http://schemas.openxmlformats.org/officeDocument/2006/relationships/image" Target="../media/image18.png"/><Relationship Id="rId6" Type="http://schemas.openxmlformats.org/officeDocument/2006/relationships/image" Target="../media/image19.pdf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d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oleObject" Target="../embeddings/Microsoft_Equation1.bin"/><Relationship Id="rId7" Type="http://schemas.openxmlformats.org/officeDocument/2006/relationships/image" Target="../media/image25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df"/><Relationship Id="rId4" Type="http://schemas.openxmlformats.org/officeDocument/2006/relationships/image" Target="../media/image32.png"/><Relationship Id="rId5" Type="http://schemas.openxmlformats.org/officeDocument/2006/relationships/image" Target="../media/image33.pdf"/><Relationship Id="rId6" Type="http://schemas.openxmlformats.org/officeDocument/2006/relationships/image" Target="../media/image34.png"/><Relationship Id="rId7" Type="http://schemas.openxmlformats.org/officeDocument/2006/relationships/oleObject" Target="../embeddings/Microsoft_Equation2.bin"/><Relationship Id="rId8" Type="http://schemas.openxmlformats.org/officeDocument/2006/relationships/oleObject" Target="../embeddings/Microsoft_Equation3.bin"/><Relationship Id="rId9" Type="http://schemas.openxmlformats.org/officeDocument/2006/relationships/image" Target="../media/image35.pdf"/><Relationship Id="rId10" Type="http://schemas.openxmlformats.org/officeDocument/2006/relationships/image" Target="../media/image36.png"/><Relationship Id="rId11" Type="http://schemas.openxmlformats.org/officeDocument/2006/relationships/image" Target="../media/image3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df"/><Relationship Id="rId4" Type="http://schemas.openxmlformats.org/officeDocument/2006/relationships/image" Target="../media/image40.png"/><Relationship Id="rId5" Type="http://schemas.openxmlformats.org/officeDocument/2006/relationships/oleObject" Target="../embeddings/Microsoft_Equation4.bin"/><Relationship Id="rId6" Type="http://schemas.openxmlformats.org/officeDocument/2006/relationships/image" Target="../media/image41.pdf"/><Relationship Id="rId7" Type="http://schemas.openxmlformats.org/officeDocument/2006/relationships/image" Target="../media/image42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872640"/>
            <a:ext cx="7870936" cy="699904"/>
          </a:xfrm>
          <a:solidFill>
            <a:srgbClr val="FFFFFF"/>
          </a:solidFill>
        </p:spPr>
        <p:txBody>
          <a:bodyPr lIns="93789" tIns="110429" rIns="93789" bIns="46894">
            <a:normAutofit lnSpcReduction="1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RIKEN Forward Physics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BNL</a:t>
            </a:r>
            <a:r>
              <a:rPr lang="en-GB" sz="1700" b="1" i="1" dirty="0" smtClean="0">
                <a:solidFill>
                  <a:srgbClr val="003399"/>
                </a:solidFill>
                <a:ea typeface="Arial" charset="0"/>
                <a:cs typeface="Arial" charset="0"/>
              </a:rPr>
              <a:t> - </a:t>
            </a:r>
            <a:r>
              <a:rPr lang="en-GB" sz="1700" b="1" i="1" dirty="0" smtClean="0">
                <a:solidFill>
                  <a:srgbClr val="003399"/>
                </a:solidFill>
              </a:rPr>
              <a:t>August 1, 2012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Possibilities for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ep</a:t>
            </a: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 physics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a</a:t>
            </a:r>
            <a:r>
              <a:rPr lang="en-GB" sz="2800" b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t </a:t>
            </a:r>
            <a:r>
              <a:rPr lang="en-GB" sz="2800" b="1" dirty="0" err="1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eRHIC</a:t>
            </a:r>
            <a:endParaRPr lang="en-GB" sz="2800" b="1" dirty="0" smtClean="0">
              <a:solidFill>
                <a:srgbClr val="CC0000"/>
              </a:solidFill>
              <a:latin typeface="+mj-lt"/>
              <a:ea typeface="DejaVu Sans" charset="0"/>
              <a:cs typeface="DejaVu Sans" charset="0"/>
            </a:endParaRPr>
          </a:p>
        </p:txBody>
      </p:sp>
      <p:pic>
        <p:nvPicPr>
          <p:cNvPr id="18439" name="Picture 15" descr="EIC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17929" y="1197446"/>
            <a:ext cx="1214132" cy="1103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37708" y="176331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231" y="1411385"/>
            <a:ext cx="1924228" cy="481057"/>
          </a:xfrm>
          <a:prstGeom prst="rect">
            <a:avLst/>
          </a:prstGeom>
        </p:spPr>
      </p:pic>
      <p:grpSp>
        <p:nvGrpSpPr>
          <p:cNvPr id="27" name="Group 448"/>
          <p:cNvGrpSpPr>
            <a:grpSpLocks noChangeAspect="1"/>
          </p:cNvGrpSpPr>
          <p:nvPr/>
        </p:nvGrpSpPr>
        <p:grpSpPr bwMode="auto">
          <a:xfrm>
            <a:off x="2680597" y="2557317"/>
            <a:ext cx="3557457" cy="3211422"/>
            <a:chOff x="934124" y="704849"/>
            <a:chExt cx="6584725" cy="6043220"/>
          </a:xfrm>
        </p:grpSpPr>
        <p:sp>
          <p:nvSpPr>
            <p:cNvPr id="28" name="Arc 27"/>
            <p:cNvSpPr>
              <a:spLocks noChangeAspect="1"/>
            </p:cNvSpPr>
            <p:nvPr/>
          </p:nvSpPr>
          <p:spPr>
            <a:xfrm rot="7200000">
              <a:off x="3005547" y="2644222"/>
              <a:ext cx="3657523" cy="365908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grpSp>
          <p:nvGrpSpPr>
            <p:cNvPr id="29" name="Group 386"/>
            <p:cNvGrpSpPr>
              <a:grpSpLocks/>
            </p:cNvGrpSpPr>
            <p:nvPr/>
          </p:nvGrpSpPr>
          <p:grpSpPr bwMode="auto">
            <a:xfrm>
              <a:off x="934124" y="704849"/>
              <a:ext cx="6584725" cy="6043220"/>
              <a:chOff x="934124" y="681430"/>
              <a:chExt cx="6584725" cy="6043220"/>
            </a:xfrm>
          </p:grpSpPr>
          <p:sp>
            <p:nvSpPr>
              <p:cNvPr id="30" name="Arc 29"/>
              <p:cNvSpPr>
                <a:spLocks noChangeAspect="1"/>
              </p:cNvSpPr>
              <p:nvPr/>
            </p:nvSpPr>
            <p:spPr>
              <a:xfrm rot="7277956">
                <a:off x="2977225" y="2547848"/>
                <a:ext cx="3851943" cy="3869794"/>
              </a:xfrm>
              <a:prstGeom prst="arc">
                <a:avLst>
                  <a:gd name="adj1" fmla="val 16200000"/>
                  <a:gd name="adj2" fmla="val 19742576"/>
                </a:avLst>
              </a:prstGeom>
              <a:ln w="38100" cap="flat" cmpd="sng" algn="ctr">
                <a:solidFill>
                  <a:srgbClr val="DD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31" name="Group 385"/>
              <p:cNvGrpSpPr>
                <a:grpSpLocks/>
              </p:cNvGrpSpPr>
              <p:nvPr/>
            </p:nvGrpSpPr>
            <p:grpSpPr bwMode="auto">
              <a:xfrm>
                <a:off x="934124" y="681430"/>
                <a:ext cx="6584725" cy="6043220"/>
                <a:chOff x="934124" y="681430"/>
                <a:chExt cx="6584725" cy="6043220"/>
              </a:xfrm>
            </p:grpSpPr>
            <p:sp>
              <p:nvSpPr>
                <p:cNvPr id="32" name="Arc 31"/>
                <p:cNvSpPr>
                  <a:spLocks noChangeAspect="1"/>
                </p:cNvSpPr>
                <p:nvPr/>
              </p:nvSpPr>
              <p:spPr>
                <a:xfrm rot="14995628">
                  <a:off x="1198520" y="2110427"/>
                  <a:ext cx="4722784" cy="3768489"/>
                </a:xfrm>
                <a:prstGeom prst="arc">
                  <a:avLst>
                    <a:gd name="adj1" fmla="val 16200000"/>
                    <a:gd name="adj2" fmla="val 19742576"/>
                  </a:avLst>
                </a:prstGeom>
                <a:ln w="38100" cap="flat" cmpd="sng" algn="ctr">
                  <a:solidFill>
                    <a:srgbClr val="DD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grpSp>
              <p:nvGrpSpPr>
                <p:cNvPr id="33" name="Group 384"/>
                <p:cNvGrpSpPr>
                  <a:grpSpLocks/>
                </p:cNvGrpSpPr>
                <p:nvPr/>
              </p:nvGrpSpPr>
              <p:grpSpPr bwMode="auto">
                <a:xfrm>
                  <a:off x="934124" y="681430"/>
                  <a:ext cx="6584725" cy="6043220"/>
                  <a:chOff x="934124" y="681430"/>
                  <a:chExt cx="6584725" cy="6043220"/>
                </a:xfrm>
              </p:grpSpPr>
              <p:sp>
                <p:nvSpPr>
                  <p:cNvPr id="34" name="Arc 33"/>
                  <p:cNvSpPr>
                    <a:spLocks noChangeAspect="1"/>
                  </p:cNvSpPr>
                  <p:nvPr/>
                </p:nvSpPr>
                <p:spPr>
                  <a:xfrm rot="7200000">
                    <a:off x="2985288" y="2604598"/>
                    <a:ext cx="3657523" cy="3659083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sp>
                <p:nvSpPr>
                  <p:cNvPr id="35" name="Arc 34"/>
                  <p:cNvSpPr>
                    <a:spLocks noChangeAspect="1"/>
                  </p:cNvSpPr>
                  <p:nvPr/>
                </p:nvSpPr>
                <p:spPr>
                  <a:xfrm rot="18146531">
                    <a:off x="1540876" y="1184894"/>
                    <a:ext cx="4487860" cy="3829270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DD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grpSp>
                <p:nvGrpSpPr>
                  <p:cNvPr id="36" name="Group 383"/>
                  <p:cNvGrpSpPr>
                    <a:grpSpLocks/>
                  </p:cNvGrpSpPr>
                  <p:nvPr/>
                </p:nvGrpSpPr>
                <p:grpSpPr bwMode="auto">
                  <a:xfrm>
                    <a:off x="934124" y="681430"/>
                    <a:ext cx="6584725" cy="6043220"/>
                    <a:chOff x="934124" y="677732"/>
                    <a:chExt cx="6584725" cy="6043220"/>
                  </a:xfrm>
                </p:grpSpPr>
                <p:sp>
                  <p:nvSpPr>
                    <p:cNvPr id="37" name="Arc 36"/>
                    <p:cNvSpPr>
                      <a:spLocks noChangeAspect="1"/>
                    </p:cNvSpPr>
                    <p:nvPr/>
                  </p:nvSpPr>
                  <p:spPr>
                    <a:xfrm rot="3600000">
                      <a:off x="3453306" y="1877904"/>
                      <a:ext cx="3657526" cy="365503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38" name="Arc 37"/>
                    <p:cNvSpPr>
                      <a:spLocks noChangeAspect="1"/>
                    </p:cNvSpPr>
                    <p:nvPr/>
                  </p:nvSpPr>
                  <p:spPr>
                    <a:xfrm rot="7200000" flipH="1">
                      <a:off x="3410758" y="1867779"/>
                      <a:ext cx="3657526" cy="365908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39" name="Arc 38"/>
                    <p:cNvSpPr>
                      <a:spLocks noChangeAspect="1"/>
                    </p:cNvSpPr>
                    <p:nvPr/>
                  </p:nvSpPr>
                  <p:spPr>
                    <a:xfrm rot="3574480">
                      <a:off x="2987457" y="1630773"/>
                      <a:ext cx="4354197" cy="3922471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DD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grpSp>
                  <p:nvGrpSpPr>
                    <p:cNvPr id="41" name="Group 38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934124" y="677732"/>
                      <a:ext cx="6584725" cy="6043220"/>
                      <a:chOff x="934123" y="677732"/>
                      <a:chExt cx="6584725" cy="6043220"/>
                    </a:xfrm>
                  </p:grpSpPr>
                  <p:pic>
                    <p:nvPicPr>
                      <p:cNvPr id="42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2728913"/>
                        <a:ext cx="2470150" cy="1768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  <p:sp>
                    <p:nvSpPr>
                      <p:cNvPr id="43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682029" y="5714955"/>
                        <a:ext cx="1435946" cy="49229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 smtClean="0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eSTAR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44" name="Text Box 11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460751" y="4567217"/>
                        <a:ext cx="2050560" cy="484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ePHENIX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45" name="Arc 4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92610" y="1151633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6" name="Arc 4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08818" y="1111129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7" name="Arc 10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18129" y="1110348"/>
                        <a:ext cx="3657523" cy="365908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8" name="Arc 47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678471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49" name="Arc 48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13297" y="2646235"/>
                        <a:ext cx="3659080" cy="365752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0" name="Arc 15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44468" y="1144778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1" name="Arc 16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723046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2" name="Arc 17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41660" y="2609782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53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6175375" y="497998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19538" y="1130300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1709738" y="501173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48113" y="628491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 rot="10800000">
                        <a:off x="4256088" y="6140449"/>
                        <a:ext cx="279400" cy="486261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E6DCAC"/>
                          </a:gs>
                          <a:gs pos="23000">
                            <a:srgbClr val="C7AC4C"/>
                          </a:gs>
                          <a:gs pos="55000">
                            <a:srgbClr val="E6D78A"/>
                          </a:gs>
                          <a:gs pos="70000">
                            <a:srgbClr val="C7AC4C"/>
                          </a:gs>
                          <a:gs pos="88000">
                            <a:srgbClr val="E6D78A"/>
                          </a:gs>
                          <a:gs pos="100000">
                            <a:srgbClr val="E6DCAC"/>
                          </a:gs>
                        </a:gsLst>
                        <a:lin ang="2700000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74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951578" y="4826768"/>
                        <a:ext cx="279400" cy="463654"/>
                      </a:xfrm>
                      <a:prstGeom prst="rect">
                        <a:avLst/>
                      </a:prstGeom>
                      <a:blipFill dpi="0" rotWithShape="1">
                        <a:blip r:embed="rId7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75" name="Oval 74"/>
                      <p:cNvSpPr/>
                      <p:nvPr/>
                    </p:nvSpPr>
                    <p:spPr>
                      <a:xfrm>
                        <a:off x="5603987" y="1485630"/>
                        <a:ext cx="1914861" cy="1906615"/>
                      </a:xfrm>
                      <a:prstGeom prst="ellipse">
                        <a:avLst/>
                      </a:prstGeom>
                      <a:noFill/>
                      <a:ln w="38100" cap="flat" cmpd="dbl" algn="ctr">
                        <a:gradFill>
                          <a:gsLst>
                            <a:gs pos="0">
                              <a:srgbClr val="FFEFD1">
                                <a:alpha val="44000"/>
                              </a:srgbClr>
                            </a:gs>
                            <a:gs pos="64999">
                              <a:srgbClr val="F0EBD5"/>
                            </a:gs>
                            <a:gs pos="100000">
                              <a:srgbClr val="D1C39F"/>
                            </a:gs>
                          </a:gsLst>
                          <a:lin ang="5400000" scaled="0"/>
                        </a:gra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76" name="Arc 75"/>
                      <p:cNvSpPr>
                        <a:spLocks noChangeAspect="1"/>
                      </p:cNvSpPr>
                      <p:nvPr/>
                    </p:nvSpPr>
                    <p:spPr>
                      <a:xfrm rot="577047">
                        <a:off x="2287538" y="941011"/>
                        <a:ext cx="4530292" cy="3880297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cxnSp>
                    <p:nvCxnSpPr>
                      <p:cNvPr id="77" name="Straight Connector 76"/>
                      <p:cNvCxnSpPr>
                        <a:stCxn id="35" idx="2"/>
                        <a:endCxn id="76" idx="0"/>
                      </p:cNvCxnSpPr>
                      <p:nvPr/>
                    </p:nvCxnSpPr>
                    <p:spPr>
                      <a:xfrm>
                        <a:off x="3839508" y="961262"/>
                        <a:ext cx="1037348" cy="40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78" name="Arc 77"/>
                      <p:cNvSpPr>
                        <a:spLocks noChangeAspect="1"/>
                      </p:cNvSpPr>
                      <p:nvPr/>
                    </p:nvSpPr>
                    <p:spPr>
                      <a:xfrm rot="11169758">
                        <a:off x="1833698" y="2686739"/>
                        <a:ext cx="4720743" cy="376688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grpSp>
                    <p:nvGrpSpPr>
                      <p:cNvPr id="79" name="Group 339"/>
                      <p:cNvGrpSpPr>
                        <a:grpSpLocks/>
                      </p:cNvGrpSpPr>
                      <p:nvPr/>
                    </p:nvGrpSpPr>
                    <p:grpSpPr bwMode="auto">
                      <a:xfrm rot="-405403">
                        <a:off x="1827715" y="4449207"/>
                        <a:ext cx="539100" cy="1305078"/>
                        <a:chOff x="2463235" y="3028512"/>
                        <a:chExt cx="645570" cy="1389258"/>
                      </a:xfrm>
                    </p:grpSpPr>
                    <p:sp>
                      <p:nvSpPr>
                        <p:cNvPr id="157" name="Freeform 34"/>
                        <p:cNvSpPr/>
                        <p:nvPr/>
                      </p:nvSpPr>
                      <p:spPr>
                        <a:xfrm rot="5874282" flipH="1">
                          <a:off x="2609954" y="3918918"/>
                          <a:ext cx="750232" cy="247471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58" name="Freeform 35"/>
                        <p:cNvSpPr/>
                        <p:nvPr/>
                      </p:nvSpPr>
                      <p:spPr>
                        <a:xfrm rot="21386850">
                          <a:off x="2463235" y="3028512"/>
                          <a:ext cx="456126" cy="681245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cxnSp>
                    <p:nvCxnSpPr>
                      <p:cNvPr id="80" name="Straight Connector 36"/>
                      <p:cNvCxnSpPr/>
                      <p:nvPr/>
                    </p:nvCxnSpPr>
                    <p:spPr>
                      <a:xfrm>
                        <a:off x="1781021" y="4614736"/>
                        <a:ext cx="429527" cy="88704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" name="Straight Connector 80"/>
                      <p:cNvCxnSpPr>
                        <a:stCxn id="39" idx="2"/>
                        <a:endCxn id="30" idx="0"/>
                      </p:cNvCxnSpPr>
                      <p:nvPr/>
                    </p:nvCxnSpPr>
                    <p:spPr>
                      <a:xfrm rot="5400000">
                        <a:off x="6347969" y="4817159"/>
                        <a:ext cx="882990" cy="461944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2" name="Straight Connector 81"/>
                      <p:cNvCxnSpPr>
                        <a:stCxn id="78" idx="0"/>
                        <a:endCxn id="30" idx="2"/>
                      </p:cNvCxnSpPr>
                      <p:nvPr/>
                    </p:nvCxnSpPr>
                    <p:spPr>
                      <a:xfrm flipV="1">
                        <a:off x="3993489" y="6409071"/>
                        <a:ext cx="899575" cy="364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83" name="Group 7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145715" y="2037079"/>
                        <a:ext cx="4437093" cy="347503"/>
                        <a:chOff x="2145715" y="2037079"/>
                        <a:chExt cx="4437093" cy="347503"/>
                      </a:xfrm>
                    </p:grpSpPr>
                    <p:sp>
                      <p:nvSpPr>
                        <p:cNvPr id="154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28509" y="2037079"/>
                          <a:ext cx="1970590" cy="34750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algn="ctr" eaLnBrk="0" hangingPunct="0"/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6 pass 2.5 </a:t>
                          </a:r>
                          <a:r>
                            <a:rPr lang="en-US" sz="600" dirty="0" err="1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GeV</a:t>
                          </a:r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 ERL</a:t>
                          </a:r>
                        </a:p>
                      </p:txBody>
                    </p:sp>
                    <p:cxnSp>
                      <p:nvCxnSpPr>
                        <p:cNvPr id="155" name="Straight Arrow Connector 154"/>
                        <p:cNvCxnSpPr/>
                        <p:nvPr/>
                      </p:nvCxnSpPr>
                      <p:spPr>
                        <a:xfrm>
                          <a:off x="5237497" y="2229044"/>
                          <a:ext cx="1345311" cy="40504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6" name="Straight Arrow Connector 155"/>
                        <p:cNvCxnSpPr>
                          <a:endCxn id="118" idx="0"/>
                        </p:cNvCxnSpPr>
                        <p:nvPr/>
                      </p:nvCxnSpPr>
                      <p:spPr>
                        <a:xfrm rot="10800000">
                          <a:off x="2145715" y="2216892"/>
                          <a:ext cx="1466875" cy="12152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84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48743" y="240347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85" name="Group 191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 rot="3651754">
                        <a:off x="6410617" y="2263891"/>
                        <a:ext cx="618346" cy="136637"/>
                        <a:chOff x="779191" y="1743156"/>
                        <a:chExt cx="734148" cy="162270"/>
                      </a:xfrm>
                    </p:grpSpPr>
                    <p:grpSp>
                      <p:nvGrpSpPr>
                        <p:cNvPr id="134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321959" y="1747733"/>
                          <a:ext cx="191380" cy="150341"/>
                          <a:chOff x="1325559" y="1147762"/>
                          <a:chExt cx="191380" cy="150341"/>
                        </a:xfrm>
                      </p:grpSpPr>
                      <p:sp>
                        <p:nvSpPr>
                          <p:cNvPr id="150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4041" y="1153734"/>
                            <a:ext cx="52898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51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1376" y="1150633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52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68529" y="1149693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53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5559" y="1147762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35" name="Group 1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141196" y="1743156"/>
                          <a:ext cx="185320" cy="148609"/>
                          <a:chOff x="1328722" y="1141701"/>
                          <a:chExt cx="185320" cy="148609"/>
                        </a:xfrm>
                      </p:grpSpPr>
                      <p:sp>
                        <p:nvSpPr>
                          <p:cNvPr id="146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1142" y="1141701"/>
                            <a:ext cx="5290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7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2374" y="1142110"/>
                            <a:ext cx="52897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8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9351" y="1150752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9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8722" y="1144617"/>
                            <a:ext cx="52900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36" name="Group 10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57611" y="1758785"/>
                          <a:ext cx="189519" cy="146641"/>
                          <a:chOff x="1329063" y="1155846"/>
                          <a:chExt cx="189519" cy="146641"/>
                        </a:xfrm>
                      </p:grpSpPr>
                      <p:sp>
                        <p:nvSpPr>
                          <p:cNvPr id="142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5685" y="1155846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3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0373" y="1158119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4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7833" y="1156009"/>
                            <a:ext cx="52897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5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9063" y="1156423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37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779191" y="1753491"/>
                          <a:ext cx="186008" cy="147697"/>
                          <a:chOff x="1334659" y="1149068"/>
                          <a:chExt cx="186008" cy="147697"/>
                        </a:xfrm>
                      </p:grpSpPr>
                      <p:sp>
                        <p:nvSpPr>
                          <p:cNvPr id="138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7767" y="1157209"/>
                            <a:ext cx="52900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39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30475" y="1151940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0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77628" y="1151000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41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34659" y="1149068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86" name="Rounded Rectangle 85"/>
                      <p:cNvSpPr/>
                      <p:nvPr/>
                    </p:nvSpPr>
                    <p:spPr>
                      <a:xfrm rot="3403867">
                        <a:off x="6025812" y="2421405"/>
                        <a:ext cx="826285" cy="149930"/>
                      </a:xfrm>
                      <a:prstGeom prst="roundRect">
                        <a:avLst/>
                      </a:prstGeom>
                      <a:noFill/>
                      <a:ln w="76200" cap="flat" cmpd="tri" algn="ctr">
                        <a:solidFill>
                          <a:schemeClr val="accent5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87" name="Text Box 1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304980">
                        <a:off x="5433653" y="2536409"/>
                        <a:ext cx="1337674" cy="5127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Coherent </a:t>
                        </a:r>
                      </a:p>
                      <a:p>
                        <a:pPr algn="ctr" eaLnBrk="0" hangingPunct="0"/>
                        <a:r>
                          <a:rPr lang="en-US" sz="600" dirty="0" err="1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</a:t>
                        </a:r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-cooler</a:t>
                        </a:r>
                      </a:p>
                    </p:txBody>
                  </p:sp>
                  <p:sp>
                    <p:nvSpPr>
                      <p:cNvPr id="88" name="Freeform 87"/>
                      <p:cNvSpPr/>
                      <p:nvPr/>
                    </p:nvSpPr>
                    <p:spPr>
                      <a:xfrm>
                        <a:off x="4949794" y="1281246"/>
                        <a:ext cx="794219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0000FF"/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89" name="Freeform 88"/>
                      <p:cNvSpPr/>
                      <p:nvPr/>
                    </p:nvSpPr>
                    <p:spPr>
                      <a:xfrm rot="18675355">
                        <a:off x="2609876" y="959159"/>
                        <a:ext cx="911342" cy="37279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DD00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90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50536" y="241602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1" name="Freeform 90"/>
                      <p:cNvSpPr/>
                      <p:nvPr/>
                    </p:nvSpPr>
                    <p:spPr>
                      <a:xfrm>
                        <a:off x="4917377" y="1358203"/>
                        <a:ext cx="798270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FFFF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92" name="Group 4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34123" y="966543"/>
                        <a:ext cx="2086984" cy="1922707"/>
                        <a:chOff x="934123" y="966543"/>
                        <a:chExt cx="2086984" cy="1922707"/>
                      </a:xfrm>
                    </p:grpSpPr>
                    <p:sp>
                      <p:nvSpPr>
                        <p:cNvPr id="98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8000000" flipV="1">
                          <a:off x="1697038" y="2432050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00F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99" name="Group 195"/>
                        <p:cNvGrpSpPr>
                          <a:grpSpLocks noChangeAspect="1"/>
                        </p:cNvGrpSpPr>
                        <p:nvPr/>
                      </p:nvGrpSpPr>
                      <p:grpSpPr bwMode="auto">
                        <a:xfrm rot="7165234">
                          <a:off x="1678334" y="2240184"/>
                          <a:ext cx="630159" cy="151262"/>
                          <a:chOff x="770998" y="1762974"/>
                          <a:chExt cx="748181" cy="179636"/>
                        </a:xfrm>
                      </p:grpSpPr>
                      <p:grpSp>
                        <p:nvGrpSpPr>
                          <p:cNvPr id="114" name="Group 10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21626" y="1762974"/>
                            <a:ext cx="197553" cy="165907"/>
                            <a:chOff x="1325226" y="1163003"/>
                            <a:chExt cx="197553" cy="165907"/>
                          </a:xfrm>
                        </p:grpSpPr>
                        <p:sp>
                          <p:nvSpPr>
                            <p:cNvPr id="130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071" y="1165601"/>
                              <a:ext cx="5770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31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30" y="1165295"/>
                              <a:ext cx="48090" cy="16361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32" name="Oval 117"/>
                            <p:cNvSpPr>
                              <a:spLocks noChangeAspect="1"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7540" y="1167105"/>
                              <a:ext cx="52901" cy="158802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33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226" y="1163003"/>
                              <a:ext cx="5289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15" name="Group 10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47429" y="1767362"/>
                            <a:ext cx="196594" cy="166461"/>
                            <a:chOff x="1334955" y="1165907"/>
                            <a:chExt cx="196594" cy="166461"/>
                          </a:xfrm>
                        </p:grpSpPr>
                        <p:sp>
                          <p:nvSpPr>
                            <p:cNvPr id="126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78649" y="1173567"/>
                              <a:ext cx="52900" cy="15880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7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33330" y="1171519"/>
                              <a:ext cx="5290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8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3726" y="1166127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9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34955" y="1165907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16" name="Group 10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54109" y="1777013"/>
                            <a:ext cx="193054" cy="165597"/>
                            <a:chOff x="1325561" y="1174074"/>
                            <a:chExt cx="193054" cy="165597"/>
                          </a:xfrm>
                        </p:grpSpPr>
                        <p:sp>
                          <p:nvSpPr>
                            <p:cNvPr id="122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715" y="1177851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3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4247" y="1180867"/>
                              <a:ext cx="4809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4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0882" y="1176120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5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561" y="1174074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17" name="Group 11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70998" y="1773232"/>
                            <a:ext cx="190688" cy="163552"/>
                            <a:chOff x="1326466" y="1168809"/>
                            <a:chExt cx="190688" cy="163552"/>
                          </a:xfrm>
                        </p:grpSpPr>
                        <p:sp>
                          <p:nvSpPr>
                            <p:cNvPr id="118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4257" y="1170540"/>
                              <a:ext cx="52897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19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91" y="1173556"/>
                              <a:ext cx="48090" cy="15880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0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9426" y="1168809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121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6466" y="1170954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00" name="Oval 99"/>
                        <p:cNvSpPr/>
                        <p:nvPr/>
                      </p:nvSpPr>
                      <p:spPr>
                        <a:xfrm>
                          <a:off x="934123" y="966543"/>
                          <a:ext cx="2086984" cy="1871831"/>
                        </a:xfrm>
                        <a:prstGeom prst="ellipse">
                          <a:avLst/>
                        </a:prstGeom>
                        <a:noFill/>
                        <a:ln w="38100" cap="flat" cmpd="tri" algn="ctr">
                          <a:gradFill>
                            <a:gsLst>
                              <a:gs pos="0">
                                <a:schemeClr val="accent1">
                                  <a:tint val="66000"/>
                                  <a:satMod val="160000"/>
                                  <a:alpha val="46000"/>
                                </a:schemeClr>
                              </a:gs>
                              <a:gs pos="50000">
                                <a:schemeClr val="accent1">
                                  <a:tint val="44500"/>
                                  <a:satMod val="160000"/>
                                </a:schemeClr>
                              </a:gs>
                              <a:gs pos="100000">
                                <a:schemeClr val="accent1">
                                  <a:tint val="23500"/>
                                  <a:satMod val="160000"/>
                                </a:schemeClr>
                              </a:gs>
                            </a:gsLst>
                            <a:lin ang="5400000" scaled="0"/>
                          </a:gra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1" name="Can 100"/>
                        <p:cNvSpPr/>
                        <p:nvPr/>
                      </p:nvSpPr>
                      <p:spPr bwMode="auto">
                        <a:xfrm rot="1920000">
                          <a:off x="1930950" y="1844253"/>
                          <a:ext cx="153981" cy="178218"/>
                        </a:xfrm>
                        <a:prstGeom prst="can">
                          <a:avLst/>
                        </a:prstGeom>
                        <a:solidFill>
                          <a:srgbClr val="C0504D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102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11369" y="1673413"/>
                          <a:ext cx="1063627" cy="52125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Beam-dump</a:t>
                          </a:r>
                        </a:p>
                      </p:txBody>
                    </p:sp>
                    <p:sp>
                      <p:nvSpPr>
                        <p:cNvPr id="103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9899" y="1286961"/>
                          <a:ext cx="1470098" cy="34750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Polarized </a:t>
                          </a:r>
                          <a:r>
                            <a:rPr lang="en-US" sz="600" dirty="0" err="1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e</a:t>
                          </a:r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-gun</a:t>
                          </a:r>
                        </a:p>
                      </p:txBody>
                    </p:sp>
                    <p:grpSp>
                      <p:nvGrpSpPr>
                        <p:cNvPr id="104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 rot="18332405" flipV="1">
                          <a:off x="2233910" y="1671517"/>
                          <a:ext cx="120736" cy="111529"/>
                          <a:chOff x="1364398" y="1154338"/>
                          <a:chExt cx="184264" cy="160656"/>
                        </a:xfrm>
                      </p:grpSpPr>
                      <p:sp>
                        <p:nvSpPr>
                          <p:cNvPr id="110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93026" y="1157393"/>
                            <a:ext cx="55636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1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40425" y="1155698"/>
                            <a:ext cx="49452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2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89687" y="1154338"/>
                            <a:ext cx="61815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3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4398" y="1156710"/>
                            <a:ext cx="55632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sp>
                      <p:nvSpPr>
                        <p:cNvPr id="105" name="Freeform 104"/>
                        <p:cNvSpPr/>
                        <p:nvPr/>
                      </p:nvSpPr>
                      <p:spPr>
                        <a:xfrm rot="18332405">
                          <a:off x="2022215" y="1858399"/>
                          <a:ext cx="417192" cy="137773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6" name="Freeform 105"/>
                        <p:cNvSpPr/>
                        <p:nvPr/>
                      </p:nvSpPr>
                      <p:spPr>
                        <a:xfrm rot="18332405" flipH="1">
                          <a:off x="2317987" y="1574873"/>
                          <a:ext cx="263278" cy="121564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7" name="Freeform 106"/>
                        <p:cNvSpPr/>
                        <p:nvPr/>
                      </p:nvSpPr>
                      <p:spPr>
                        <a:xfrm rot="18332405" flipH="1">
                          <a:off x="2040415" y="1730814"/>
                          <a:ext cx="263276" cy="125618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8" name="Freeform 107"/>
                        <p:cNvSpPr/>
                        <p:nvPr/>
                      </p:nvSpPr>
                      <p:spPr>
                        <a:xfrm rot="18332405">
                          <a:off x="2198456" y="1552603"/>
                          <a:ext cx="291630" cy="89147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9" name="Oval 108"/>
                        <p:cNvSpPr/>
                        <p:nvPr/>
                      </p:nvSpPr>
                      <p:spPr>
                        <a:xfrm rot="12932405">
                          <a:off x="2328059" y="1382505"/>
                          <a:ext cx="170190" cy="85060"/>
                        </a:xfrm>
                        <a:prstGeom prst="ellipse">
                          <a:avLst/>
                        </a:prstGeom>
                        <a:solidFill>
                          <a:srgbClr val="0000FF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sp>
                    <p:nvSpPr>
                      <p:cNvPr id="93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1698831" y="243384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94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63209" y="806824"/>
                        <a:ext cx="403971" cy="569608"/>
                      </a:xfrm>
                      <a:prstGeom prst="rect">
                        <a:avLst/>
                      </a:prstGeom>
                      <a:blipFill dpi="0" rotWithShape="1">
                        <a:blip r:embed="rId8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95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410172" y="1405087"/>
                        <a:ext cx="1861074" cy="81083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eRHIC</a:t>
                        </a:r>
                        <a:r>
                          <a:rPr lang="en-US" sz="1100" dirty="0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 detector</a:t>
                        </a:r>
                      </a:p>
                    </p:txBody>
                  </p:sp>
                  <p:sp>
                    <p:nvSpPr>
                      <p:cNvPr id="96" name="Arc 95"/>
                      <p:cNvSpPr/>
                      <p:nvPr/>
                    </p:nvSpPr>
                    <p:spPr>
                      <a:xfrm rot="16200000" flipH="1" flipV="1">
                        <a:off x="4133382" y="-33512"/>
                        <a:ext cx="437445" cy="1859933"/>
                      </a:xfrm>
                      <a:prstGeom prst="arc">
                        <a:avLst>
                          <a:gd name="adj1" fmla="val 16803933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97" name="Arc 96"/>
                      <p:cNvSpPr/>
                      <p:nvPr/>
                    </p:nvSpPr>
                    <p:spPr>
                      <a:xfrm rot="5400000" flipH="1">
                        <a:off x="4096911" y="5556056"/>
                        <a:ext cx="437445" cy="1892348"/>
                      </a:xfrm>
                      <a:prstGeom prst="arc">
                        <a:avLst>
                          <a:gd name="adj1" fmla="val 16720138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</p:grpSp>
              </p:grpSp>
            </p:grpSp>
          </p:grpSp>
        </p:grpSp>
      </p:grpSp>
      <p:pic>
        <p:nvPicPr>
          <p:cNvPr id="159" name="Picture 15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9071" y="5250962"/>
            <a:ext cx="2121855" cy="645024"/>
          </a:xfrm>
          <a:prstGeom prst="rect">
            <a:avLst/>
          </a:prstGeom>
        </p:spPr>
      </p:pic>
      <p:grpSp>
        <p:nvGrpSpPr>
          <p:cNvPr id="160" name="Group 159"/>
          <p:cNvGrpSpPr>
            <a:grpSpLocks noChangeAspect="1"/>
          </p:cNvGrpSpPr>
          <p:nvPr/>
        </p:nvGrpSpPr>
        <p:grpSpPr>
          <a:xfrm>
            <a:off x="494307" y="4385396"/>
            <a:ext cx="1573152" cy="668589"/>
            <a:chOff x="2044700" y="3828737"/>
            <a:chExt cx="7086600" cy="3011801"/>
          </a:xfrm>
        </p:grpSpPr>
        <p:pic>
          <p:nvPicPr>
            <p:cNvPr id="161" name="Picture 160" descr="plotGPD2D.eps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162" name="Straight Connector 161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79114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</a:t>
            </a:r>
            <a:r>
              <a:rPr lang="en-GB" sz="2800" b="1" dirty="0" smtClean="0">
                <a:solidFill>
                  <a:srgbClr val="333399"/>
                </a:solidFill>
              </a:rPr>
              <a:t>Fazio </a:t>
            </a:r>
            <a:br>
              <a:rPr lang="en-GB" sz="2800" b="1" dirty="0" smtClean="0">
                <a:solidFill>
                  <a:srgbClr val="333399"/>
                </a:solidFill>
              </a:rPr>
            </a:br>
            <a:r>
              <a:rPr lang="en-GB" sz="1600" b="1" i="1" dirty="0" smtClean="0">
                <a:solidFill>
                  <a:srgbClr val="333399"/>
                </a:solidFill>
              </a:rPr>
              <a:t>for the BNL EIC Science Task Force </a:t>
            </a: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endParaRPr lang="en-GB" sz="1900" b="1" dirty="0">
              <a:solidFill>
                <a:srgbClr val="333399"/>
              </a:solidFill>
            </a:endParaRPr>
          </a:p>
        </p:txBody>
      </p:sp>
      <p:pic>
        <p:nvPicPr>
          <p:cNvPr id="171" name="Picture 170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11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7793903" y="4372559"/>
            <a:ext cx="1210185" cy="1153310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13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14"/>
              <a:stretch>
                <a:fillRect/>
              </a:stretch>
            </p:blipFill>
          </mc:Fallback>
        </mc:AlternateContent>
        <p:spPr>
          <a:xfrm flipH="1">
            <a:off x="6364311" y="4390549"/>
            <a:ext cx="1296098" cy="124963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560" y="802067"/>
            <a:ext cx="1939179" cy="616605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424120" y="1418672"/>
            <a:ext cx="3147015" cy="369332"/>
            <a:chOff x="457200" y="2328239"/>
            <a:chExt cx="3147015" cy="369332"/>
          </a:xfrm>
        </p:grpSpPr>
        <p:sp>
          <p:nvSpPr>
            <p:cNvPr id="7" name="TextBox 6"/>
            <p:cNvSpPr txBox="1"/>
            <p:nvPr/>
          </p:nvSpPr>
          <p:spPr>
            <a:xfrm>
              <a:off x="457200" y="2328239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</a:rPr>
                <a:t>g(x,Q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b="1" dirty="0" smtClean="0">
                  <a:solidFill>
                    <a:srgbClr val="FF0000"/>
                  </a:solidFill>
                </a:rPr>
                <a:t>)</a:t>
              </a:r>
              <a:r>
                <a:rPr lang="en-US" b="1" dirty="0" smtClean="0">
                  <a:solidFill>
                    <a:srgbClr val="0000FF"/>
                  </a:solidFill>
                </a:rPr>
                <a:t>=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</a:t>
              </a:r>
              <a:r>
                <a:rPr lang="en-US" b="1" dirty="0" smtClean="0">
                  <a:solidFill>
                    <a:srgbClr val="0000FF"/>
                  </a:solidFill>
                </a:rPr>
                <a:t>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)-g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1630165" y="249533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1574460" y="259731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2673845" y="250291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>
              <a:off x="2618140" y="260489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3912734" y="2083161"/>
            <a:ext cx="50981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It is measured in inclusive data via spin asymmetry:</a:t>
            </a:r>
          </a:p>
          <a:p>
            <a:pPr algn="ctr"/>
            <a:r>
              <a:rPr lang="en-US" b="1" dirty="0" smtClean="0"/>
              <a:t>A</a:t>
            </a:r>
            <a:r>
              <a:rPr lang="en-US" b="1" baseline="-25000" dirty="0" smtClean="0"/>
              <a:t>LL</a:t>
            </a:r>
            <a:r>
              <a:rPr lang="en-US" b="1" dirty="0" smtClean="0"/>
              <a:t> -&gt; </a:t>
            </a:r>
            <a:r>
              <a:rPr lang="en-US" b="1" dirty="0" err="1" smtClean="0">
                <a:latin typeface="Symbol" charset="2"/>
                <a:cs typeface="Symbol" charset="2"/>
              </a:rPr>
              <a:t>D</a:t>
            </a:r>
            <a:r>
              <a:rPr lang="en-US" b="1" dirty="0" err="1" smtClean="0"/>
              <a:t>q</a:t>
            </a:r>
            <a:endParaRPr lang="en-US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718472" y="2807252"/>
            <a:ext cx="4154002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r>
              <a:rPr lang="en-US" sz="1600" b="1" dirty="0" smtClean="0">
                <a:latin typeface="Symbol" charset="2"/>
                <a:cs typeface="Symbol" charset="2"/>
              </a:rPr>
              <a:t>D</a:t>
            </a:r>
            <a:r>
              <a:rPr lang="en-US" sz="1600" b="1" dirty="0" smtClean="0"/>
              <a:t>g in small at large </a:t>
            </a:r>
            <a:r>
              <a:rPr lang="en-US" sz="1600" b="1" dirty="0" err="1" smtClean="0"/>
              <a:t>x</a:t>
            </a:r>
            <a:r>
              <a:rPr lang="en-US" sz="1600" b="1" dirty="0" smtClean="0"/>
              <a:t> (HERMES, COMPAS, RHIC)</a:t>
            </a:r>
            <a:endParaRPr lang="en-US" sz="16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206632" y="4097652"/>
            <a:ext cx="54392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Open question: </a:t>
            </a:r>
          </a:p>
          <a:p>
            <a:r>
              <a:rPr lang="en-US" sz="1600" b="1" dirty="0" smtClean="0">
                <a:latin typeface="Symbol" charset="2"/>
                <a:cs typeface="Symbol" charset="2"/>
              </a:rPr>
              <a:t>D</a:t>
            </a:r>
            <a:r>
              <a:rPr lang="en-US" sz="1600" b="1" dirty="0" smtClean="0"/>
              <a:t>g at small-</a:t>
            </a:r>
            <a:r>
              <a:rPr lang="en-US" sz="1600" b="1" dirty="0" err="1" smtClean="0"/>
              <a:t>x</a:t>
            </a:r>
            <a:r>
              <a:rPr lang="en-US" sz="1600" b="1" dirty="0" smtClean="0"/>
              <a:t> still unknown! It is an important ingredient for the proton spin sum role </a:t>
            </a:r>
            <a:endParaRPr lang="en-US" sz="1600" b="1" dirty="0"/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881473" y="931769"/>
            <a:ext cx="2910653" cy="2491036"/>
            <a:chOff x="1680" y="1103"/>
            <a:chExt cx="2626" cy="2149"/>
          </a:xfrm>
        </p:grpSpPr>
        <p:pic>
          <p:nvPicPr>
            <p:cNvPr id="34" name="Picture 21" descr="nucleonpuzzle"/>
            <p:cNvPicPr>
              <a:picLocks noChangeAspect="1" noChangeArrowheads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 bwMode="auto">
            <a:xfrm>
              <a:off x="1680" y="1103"/>
              <a:ext cx="2401" cy="2149"/>
            </a:xfrm>
            <a:prstGeom prst="rect">
              <a:avLst/>
            </a:prstGeom>
            <a:noFill/>
          </p:spPr>
        </p:pic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2005" y="1476"/>
              <a:ext cx="658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S</a:t>
              </a:r>
              <a:r>
                <a:rPr lang="en-US" sz="20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q</a:t>
              </a:r>
              <a:r>
                <a:rPr lang="en-US" sz="20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20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20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2465" y="2657"/>
              <a:ext cx="447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20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059" y="1364"/>
              <a:ext cx="359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2000" b="1" baseline="-250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20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1754" y="2109"/>
              <a:ext cx="602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  <a:cs typeface="Symbol" charset="2"/>
                </a:rPr>
                <a:t>S</a:t>
              </a:r>
              <a:r>
                <a:rPr lang="en-US" sz="20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r>
                <a:rPr lang="en-US" sz="20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20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2000" b="1" baseline="-25000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3675" y="2200"/>
              <a:ext cx="631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20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aphicFrame>
          <p:nvGraphicFramePr>
            <p:cNvPr id="40" name="Object 27"/>
            <p:cNvGraphicFramePr>
              <a:graphicFrameLocks noChangeAspect="1"/>
            </p:cNvGraphicFramePr>
            <p:nvPr/>
          </p:nvGraphicFramePr>
          <p:xfrm>
            <a:off x="3409" y="2453"/>
            <a:ext cx="264" cy="272"/>
          </p:xfrm>
          <a:graphic>
            <a:graphicData uri="http://schemas.openxmlformats.org/presentationml/2006/ole">
              <p:oleObj spid="_x0000_s308226" name="Equation" r:id="rId6" imgW="419040" imgH="431640" progId="">
                <p:embed/>
              </p:oleObj>
            </a:graphicData>
          </a:graphic>
        </p:graphicFrame>
      </p:grpSp>
      <p:grpSp>
        <p:nvGrpSpPr>
          <p:cNvPr id="27" name="Group 26"/>
          <p:cNvGrpSpPr/>
          <p:nvPr/>
        </p:nvGrpSpPr>
        <p:grpSpPr>
          <a:xfrm>
            <a:off x="200957" y="3721328"/>
            <a:ext cx="8417151" cy="2476195"/>
            <a:chOff x="200957" y="3721328"/>
            <a:chExt cx="8417151" cy="2476195"/>
          </a:xfrm>
        </p:grpSpPr>
        <p:sp>
          <p:nvSpPr>
            <p:cNvPr id="32" name="TextBox 31"/>
            <p:cNvSpPr txBox="1"/>
            <p:nvPr/>
          </p:nvSpPr>
          <p:spPr>
            <a:xfrm>
              <a:off x="200957" y="4991705"/>
              <a:ext cx="51801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Impact of an </a:t>
              </a:r>
              <a:r>
                <a:rPr lang="en-US" b="1" dirty="0" err="1" smtClean="0">
                  <a:solidFill>
                    <a:srgbClr val="0000FF"/>
                  </a:solidFill>
                  <a:latin typeface="Comic Sans MS"/>
                  <a:cs typeface="Comic Sans MS"/>
                </a:rPr>
                <a:t>eRHIC</a:t>
              </a:r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: </a:t>
              </a:r>
            </a:p>
            <a:p>
              <a:r>
                <a:rPr lang="en-US" sz="1600" b="1" dirty="0" smtClean="0">
                  <a:cs typeface="Symbol" charset="2"/>
                </a:rPr>
                <a:t>The </a:t>
              </a:r>
              <a:r>
                <a:rPr lang="en-US" sz="1600" b="1" dirty="0" err="1" smtClean="0">
                  <a:cs typeface="Symbol" charset="2"/>
                </a:rPr>
                <a:t>x</a:t>
              </a:r>
              <a:r>
                <a:rPr lang="en-US" sz="1600" b="1" dirty="0" smtClean="0">
                  <a:cs typeface="Symbol" charset="2"/>
                </a:rPr>
                <a:t>-range will be</a:t>
              </a:r>
              <a:r>
                <a:rPr lang="en-US" sz="1600" b="1" dirty="0" smtClean="0"/>
                <a:t> extended of three orders of magnitude, allowing an extremely precise measurement in the earlier poorly known area </a:t>
              </a:r>
              <a:endParaRPr lang="en-US" sz="1600" b="1" dirty="0"/>
            </a:p>
          </p:txBody>
        </p:sp>
        <p:pic>
          <p:nvPicPr>
            <p:cNvPr id="41" name="Picture 40" descr="dg-dsigma-correlation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7"/>
                <a:stretch>
                  <a:fillRect/>
                </a:stretch>
              </p:blipFill>
            </mc:Choice>
            <mc:Fallback>
              <p:blipFill>
                <a:blip r:embed="rId8"/>
                <a:stretch>
                  <a:fillRect/>
                </a:stretch>
              </p:blipFill>
            </mc:Fallback>
          </mc:AlternateContent>
          <p:spPr>
            <a:xfrm>
              <a:off x="6019800" y="3721328"/>
              <a:ext cx="2598308" cy="247619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61514" y="1100987"/>
            <a:ext cx="6930611" cy="4916771"/>
          </a:xfrm>
          <a:prstGeom prst="rect">
            <a:avLst/>
          </a:prstGeom>
        </p:spPr>
      </p:pic>
      <p:grpSp>
        <p:nvGrpSpPr>
          <p:cNvPr id="46" name="Group 45"/>
          <p:cNvGrpSpPr/>
          <p:nvPr/>
        </p:nvGrpSpPr>
        <p:grpSpPr>
          <a:xfrm>
            <a:off x="4761355" y="1271664"/>
            <a:ext cx="4496944" cy="3884827"/>
            <a:chOff x="4642947" y="1271664"/>
            <a:chExt cx="4601322" cy="3884827"/>
          </a:xfrm>
        </p:grpSpPr>
        <p:sp>
          <p:nvSpPr>
            <p:cNvPr id="31" name="Oval 30"/>
            <p:cNvSpPr/>
            <p:nvPr/>
          </p:nvSpPr>
          <p:spPr>
            <a:xfrm>
              <a:off x="4642947" y="1271664"/>
              <a:ext cx="2019258" cy="138114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4000"/>
              </a:schemeClr>
            </a:solidFill>
            <a:ln>
              <a:solidFill>
                <a:schemeClr val="accent1">
                  <a:shade val="95000"/>
                  <a:satMod val="105000"/>
                  <a:alpha val="77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89969" y="1851343"/>
              <a:ext cx="2654300" cy="1625600"/>
            </a:xfrm>
            <a:prstGeom prst="rect">
              <a:avLst/>
            </a:prstGeom>
          </p:spPr>
        </p:pic>
        <p:cxnSp>
          <p:nvCxnSpPr>
            <p:cNvPr id="35" name="Straight Arrow Connector 34"/>
            <p:cNvCxnSpPr/>
            <p:nvPr/>
          </p:nvCxnSpPr>
          <p:spPr>
            <a:xfrm>
              <a:off x="6101174" y="1914067"/>
              <a:ext cx="633635" cy="52322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Notched Right Arrow 38"/>
            <p:cNvSpPr/>
            <p:nvPr/>
          </p:nvSpPr>
          <p:spPr>
            <a:xfrm rot="5400000">
              <a:off x="7575901" y="3696448"/>
              <a:ext cx="705568" cy="323057"/>
            </a:xfrm>
            <a:prstGeom prst="notchedRightArrow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FFFFFF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801655" y="4233161"/>
              <a:ext cx="234234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New opportunities for DIS with polarized beams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4770" y="737232"/>
            <a:ext cx="3487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Current data </a:t>
            </a:r>
            <a:r>
              <a:rPr lang="en-US" b="1" dirty="0" err="1" smtClean="0"/>
              <a:t>vs</a:t>
            </a:r>
            <a:r>
              <a:rPr lang="en-US" b="1" dirty="0" smtClean="0"/>
              <a:t> </a:t>
            </a:r>
            <a:r>
              <a:rPr lang="en-US" b="1" dirty="0" err="1" smtClean="0"/>
              <a:t>eRHIC</a:t>
            </a:r>
            <a:r>
              <a:rPr lang="en-US" b="1" dirty="0" smtClean="0"/>
              <a:t> phase space</a:t>
            </a:r>
            <a:endParaRPr lang="en-US" b="1" dirty="0"/>
          </a:p>
        </p:txBody>
      </p:sp>
      <p:grpSp>
        <p:nvGrpSpPr>
          <p:cNvPr id="45" name="Group 44"/>
          <p:cNvGrpSpPr/>
          <p:nvPr/>
        </p:nvGrpSpPr>
        <p:grpSpPr>
          <a:xfrm>
            <a:off x="2304271" y="5363147"/>
            <a:ext cx="1592592" cy="864676"/>
            <a:chOff x="2075671" y="5274247"/>
            <a:chExt cx="1592592" cy="864676"/>
          </a:xfrm>
        </p:grpSpPr>
        <p:cxnSp>
          <p:nvCxnSpPr>
            <p:cNvPr id="22" name="Straight Arrow Connector 21"/>
            <p:cNvCxnSpPr/>
            <p:nvPr/>
          </p:nvCxnSpPr>
          <p:spPr>
            <a:xfrm rot="5400000" flipH="1" flipV="1">
              <a:off x="2976963" y="5194651"/>
              <a:ext cx="366856" cy="52604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075671" y="5615703"/>
              <a:ext cx="1592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  <a:cs typeface="Palatino"/>
                </a:rPr>
                <a:t>4.6x10</a:t>
              </a:r>
              <a:r>
                <a:rPr lang="en-US" sz="1400" b="1" baseline="30000" dirty="0" smtClean="0">
                  <a:solidFill>
                    <a:srgbClr val="FF0000"/>
                  </a:solidFill>
                  <a:cs typeface="Palatino"/>
                </a:rPr>
                <a:t>-3</a:t>
              </a:r>
              <a:r>
                <a:rPr lang="en-US" sz="1400" b="1" dirty="0" smtClean="0">
                  <a:cs typeface="Palatino"/>
                </a:rPr>
                <a:t> </a:t>
              </a:r>
            </a:p>
            <a:p>
              <a:pPr algn="ctr"/>
              <a:r>
                <a:rPr lang="en-US" sz="1400" b="1" dirty="0" smtClean="0">
                  <a:solidFill>
                    <a:srgbClr val="0000FF"/>
                  </a:solidFill>
                  <a:cs typeface="Palatino"/>
                </a:rPr>
                <a:t>(COMPASS)</a:t>
              </a:r>
              <a:endParaRPr lang="en-US" sz="1400" b="1" dirty="0">
                <a:solidFill>
                  <a:srgbClr val="0000FF"/>
                </a:solidFill>
                <a:cs typeface="Palatino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881030" y="844767"/>
            <a:ext cx="4377166" cy="4677025"/>
            <a:chOff x="4881030" y="844767"/>
            <a:chExt cx="4377166" cy="4677025"/>
          </a:xfrm>
        </p:grpSpPr>
        <p:sp>
          <p:nvSpPr>
            <p:cNvPr id="18" name="Rounded Rectangle 17"/>
            <p:cNvSpPr/>
            <p:nvPr/>
          </p:nvSpPr>
          <p:spPr>
            <a:xfrm rot="1769531">
              <a:off x="4881030" y="1326569"/>
              <a:ext cx="356513" cy="4195223"/>
            </a:xfrm>
            <a:prstGeom prst="roundRect">
              <a:avLst>
                <a:gd name="adj" fmla="val 50000"/>
              </a:avLst>
            </a:prstGeom>
            <a:solidFill>
              <a:srgbClr val="FFFF00">
                <a:alpha val="30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530918" y="844767"/>
              <a:ext cx="272727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RHIC pp data </a:t>
              </a:r>
            </a:p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constraining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Δg(x</a:t>
              </a:r>
              <a:r>
                <a:rPr lang="en-US" b="1" dirty="0" smtClean="0">
                  <a:solidFill>
                    <a:srgbClr val="0000FF"/>
                  </a:solidFill>
                </a:rPr>
                <a:t>)  </a:t>
              </a:r>
            </a:p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for ~ 0.05 &lt;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x</a:t>
              </a:r>
              <a:r>
                <a:rPr lang="en-US" b="1" dirty="0" smtClean="0">
                  <a:solidFill>
                    <a:srgbClr val="0000FF"/>
                  </a:solidFill>
                </a:rPr>
                <a:t> &lt; 0.2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rot="5400000" flipH="1" flipV="1">
              <a:off x="5816860" y="1133168"/>
              <a:ext cx="768520" cy="704159"/>
            </a:xfrm>
            <a:prstGeom prst="straightConnector1">
              <a:avLst/>
            </a:prstGeom>
            <a:ln w="28575"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1331560" y="2525812"/>
            <a:ext cx="3429796" cy="2794600"/>
            <a:chOff x="1102960" y="2652812"/>
            <a:chExt cx="3429796" cy="2794600"/>
          </a:xfrm>
        </p:grpSpPr>
        <p:sp>
          <p:nvSpPr>
            <p:cNvPr id="24" name="Notched Right Arrow 23"/>
            <p:cNvSpPr/>
            <p:nvPr/>
          </p:nvSpPr>
          <p:spPr>
            <a:xfrm rot="10800000">
              <a:off x="1102960" y="5257418"/>
              <a:ext cx="2295053" cy="189994"/>
            </a:xfrm>
            <a:prstGeom prst="notchedRightArrow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bg1"/>
                </a:gs>
              </a:gsLst>
            </a:gradFill>
            <a:ln>
              <a:gradFill flip="none" rotWithShape="1">
                <a:gsLst>
                  <a:gs pos="0">
                    <a:schemeClr val="accent1">
                      <a:shade val="95000"/>
                      <a:satMod val="105000"/>
                    </a:schemeClr>
                  </a:gs>
                  <a:gs pos="71000">
                    <a:srgbClr val="FFFFFF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459475" y="4997504"/>
              <a:ext cx="16131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X </a:t>
              </a:r>
              <a:r>
                <a:rPr lang="en-US" sz="1400" b="1" dirty="0" err="1" smtClean="0">
                  <a:solidFill>
                    <a:srgbClr val="0000FF"/>
                  </a:solidFill>
                  <a:latin typeface="Wingdings"/>
                  <a:ea typeface="Wingdings"/>
                  <a:cs typeface="Wingdings"/>
                </a:rPr>
                <a:t></a:t>
              </a:r>
              <a:r>
                <a:rPr lang="en-US" b="1" dirty="0" smtClean="0">
                  <a:solidFill>
                    <a:srgbClr val="0000FF"/>
                  </a:solidFill>
                </a:rPr>
                <a:t> 2 decades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25" name="Notched Right Arrow 24"/>
            <p:cNvSpPr/>
            <p:nvPr/>
          </p:nvSpPr>
          <p:spPr>
            <a:xfrm rot="16200000">
              <a:off x="2372281" y="4002050"/>
              <a:ext cx="2140596" cy="218879"/>
            </a:xfrm>
            <a:prstGeom prst="notchedRightArrow">
              <a:avLst/>
            </a:prstGeom>
            <a:gradFill flip="none" rotWithShape="1">
              <a:gsLst>
                <a:gs pos="94000">
                  <a:schemeClr val="accent6"/>
                </a:gs>
                <a:gs pos="0">
                  <a:srgbClr val="FFFFFF"/>
                </a:gs>
              </a:gsLst>
              <a:lin ang="0" scaled="1"/>
              <a:tileRect/>
            </a:gradFill>
            <a:ln>
              <a:gradFill flip="none" rotWithShape="1">
                <a:gsLst>
                  <a:gs pos="50000">
                    <a:schemeClr val="accent6">
                      <a:lumMod val="60000"/>
                      <a:lumOff val="40000"/>
                    </a:schemeClr>
                  </a:gs>
                  <a:gs pos="95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29170" y="2652812"/>
              <a:ext cx="17035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E46C0A"/>
                  </a:solidFill>
                </a:rPr>
                <a:t>Q</a:t>
              </a:r>
              <a:r>
                <a:rPr lang="en-US" b="1" baseline="30000" dirty="0" smtClean="0">
                  <a:solidFill>
                    <a:srgbClr val="E46C0A"/>
                  </a:solidFill>
                </a:rPr>
                <a:t>2</a:t>
              </a:r>
              <a:r>
                <a:rPr lang="en-US" b="1" dirty="0" smtClean="0">
                  <a:solidFill>
                    <a:srgbClr val="E46C0A"/>
                  </a:solidFill>
                </a:rPr>
                <a:t> </a:t>
              </a:r>
              <a:r>
                <a:rPr lang="en-US" sz="1400" b="1" dirty="0" err="1" smtClean="0">
                  <a:solidFill>
                    <a:schemeClr val="accent6">
                      <a:lumMod val="75000"/>
                    </a:schemeClr>
                  </a:solidFill>
                  <a:latin typeface="Wingdings"/>
                  <a:ea typeface="Wingdings"/>
                  <a:cs typeface="Wingdings"/>
                </a:rPr>
                <a:t></a:t>
              </a:r>
              <a:r>
                <a:rPr lang="en-US" b="1" dirty="0" smtClean="0">
                  <a:solidFill>
                    <a:schemeClr val="accent6">
                      <a:lumMod val="75000"/>
                    </a:schemeClr>
                  </a:solidFill>
                </a:rPr>
                <a:t> 2 decades</a:t>
              </a:r>
            </a:p>
            <a:p>
              <a:r>
                <a:rPr lang="en-US" dirty="0" smtClean="0"/>
                <a:t>  </a:t>
              </a:r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522806" y="2367543"/>
            <a:ext cx="1212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5x100 </a:t>
            </a:r>
            <a:r>
              <a:rPr lang="en-US" sz="1400" b="1" dirty="0" err="1" smtClean="0">
                <a:solidFill>
                  <a:srgbClr val="FF0000"/>
                </a:solidFill>
              </a:rPr>
              <a:t>GeV</a:t>
            </a:r>
            <a:endParaRPr lang="en-US" sz="1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1400" b="1" dirty="0" err="1" smtClean="0">
                <a:solidFill>
                  <a:srgbClr val="FF0000"/>
                </a:solidFill>
              </a:rPr>
              <a:t>eRHIC</a:t>
            </a:r>
            <a:r>
              <a:rPr lang="en-US" sz="1400" b="1" dirty="0" smtClean="0">
                <a:solidFill>
                  <a:srgbClr val="FF0000"/>
                </a:solidFill>
              </a:rPr>
              <a:t> Stage 1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18907" y="1869507"/>
            <a:ext cx="1212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20x250 </a:t>
            </a:r>
            <a:r>
              <a:rPr lang="en-US" sz="1400" b="1" dirty="0" err="1" smtClean="0"/>
              <a:t>GeV</a:t>
            </a:r>
            <a:endParaRPr lang="en-US" sz="1400" b="1" dirty="0" smtClean="0"/>
          </a:p>
          <a:p>
            <a:pPr algn="ctr"/>
            <a:r>
              <a:rPr lang="en-US" sz="1400" b="1" dirty="0" err="1" smtClean="0"/>
              <a:t>eRHIC</a:t>
            </a:r>
            <a:r>
              <a:rPr lang="en-US" sz="1400" b="1" dirty="0" smtClean="0"/>
              <a:t> Stage 2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7" name="Picture 6" descr="g1-scaling-violatio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5181" y="914400"/>
            <a:ext cx="3804344" cy="5194300"/>
          </a:xfrm>
          <a:prstGeom prst="rect">
            <a:avLst/>
          </a:prstGeom>
        </p:spPr>
      </p:pic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eic-g1-q2slope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2311401" y="1893332"/>
            <a:ext cx="6791868" cy="307128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 - </a:t>
            </a:r>
            <a:r>
              <a:rPr lang="en-GB" sz="29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g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946751" y="879760"/>
            <a:ext cx="6562854" cy="1370113"/>
            <a:chOff x="1946751" y="879760"/>
            <a:chExt cx="6562854" cy="1370113"/>
          </a:xfrm>
        </p:grpSpPr>
        <p:sp>
          <p:nvSpPr>
            <p:cNvPr id="10" name="Notched Right Arrow 9"/>
            <p:cNvSpPr/>
            <p:nvPr/>
          </p:nvSpPr>
          <p:spPr>
            <a:xfrm rot="20111275">
              <a:off x="1946751" y="2008088"/>
              <a:ext cx="2949104" cy="241785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4832349" y="879760"/>
              <a:ext cx="3677256" cy="885632"/>
              <a:chOff x="4832349" y="879760"/>
              <a:chExt cx="3677256" cy="885632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502400" y="1101495"/>
                <a:ext cx="20072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g</a:t>
                </a:r>
                <a:r>
                  <a:rPr lang="en-US" b="1" baseline="-25000" dirty="0" smtClean="0"/>
                  <a:t>1</a:t>
                </a:r>
                <a:r>
                  <a:rPr lang="en-US" b="1" dirty="0" smtClean="0"/>
                  <a:t> scaling violation</a:t>
                </a:r>
                <a:endParaRPr lang="en-US" b="1" dirty="0"/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/>
            </p:nvGraphicFramePr>
            <p:xfrm>
              <a:off x="4832349" y="879760"/>
              <a:ext cx="1276351" cy="885632"/>
            </p:xfrm>
            <a:graphic>
              <a:graphicData uri="http://schemas.openxmlformats.org/presentationml/2006/ole">
                <p:oleObj spid="_x0000_s356354" name="Equation" r:id="rId7" imgW="622300" imgH="431800" progId="Equation.3">
                  <p:embed/>
                </p:oleObj>
              </a:graphicData>
            </a:graphic>
          </p:graphicFrame>
        </p:grpSp>
      </p:grpSp>
      <p:grpSp>
        <p:nvGrpSpPr>
          <p:cNvPr id="17" name="Group 16"/>
          <p:cNvGrpSpPr/>
          <p:nvPr/>
        </p:nvGrpSpPr>
        <p:grpSpPr>
          <a:xfrm>
            <a:off x="5473700" y="4964617"/>
            <a:ext cx="1739900" cy="1128094"/>
            <a:chOff x="5473700" y="4964617"/>
            <a:chExt cx="1739900" cy="1128094"/>
          </a:xfrm>
        </p:grpSpPr>
        <p:sp>
          <p:nvSpPr>
            <p:cNvPr id="15" name="Down Arrow 14"/>
            <p:cNvSpPr/>
            <p:nvPr/>
          </p:nvSpPr>
          <p:spPr>
            <a:xfrm>
              <a:off x="5473700" y="4964617"/>
              <a:ext cx="1739900" cy="3058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5473700" y="5543550"/>
            <a:ext cx="1431925" cy="549161"/>
          </p:xfrm>
          <a:graphic>
            <a:graphicData uri="http://schemas.openxmlformats.org/presentationml/2006/ole">
              <p:oleObj spid="_x0000_s356355" name="Equation" r:id="rId8" imgW="431800" imgH="16510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5806" y="1515026"/>
            <a:ext cx="3508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en-US" b="1" dirty="0" smtClean="0"/>
              <a:t>plots includes </a:t>
            </a:r>
            <a:r>
              <a:rPr lang="en-US" b="1" dirty="0" smtClean="0">
                <a:solidFill>
                  <a:srgbClr val="FF0000"/>
                </a:solidFill>
              </a:rPr>
              <a:t>only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stage-1 data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76467" y="3013501"/>
            <a:ext cx="3667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(SI)DIS @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limited by   </a:t>
            </a:r>
            <a:r>
              <a:rPr lang="en-US" b="1" dirty="0" err="1" smtClean="0">
                <a:solidFill>
                  <a:srgbClr val="FF0000"/>
                </a:solidFill>
              </a:rPr>
              <a:t>systematics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marL="623888" lvl="1" indent="-166688">
              <a:buSzPct val="80000"/>
              <a:buFont typeface="Wingdings" charset="2"/>
              <a:buChar char="Ø"/>
            </a:pPr>
            <a:r>
              <a:rPr lang="en-US" b="1" dirty="0" smtClean="0"/>
              <a:t>rel. </a:t>
            </a:r>
            <a:r>
              <a:rPr lang="en-US" b="1" dirty="0" err="1" smtClean="0"/>
              <a:t>lumi</a:t>
            </a:r>
            <a:r>
              <a:rPr lang="en-US" b="1" dirty="0" smtClean="0"/>
              <a:t>, </a:t>
            </a:r>
            <a:r>
              <a:rPr lang="en-US" b="1" dirty="0" err="1" smtClean="0"/>
              <a:t>polarimetry</a:t>
            </a:r>
            <a:r>
              <a:rPr lang="en-US" b="1" dirty="0" smtClean="0"/>
              <a:t>,   detector performance need to be well under control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476467" y="4479520"/>
            <a:ext cx="3667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QED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corrections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806" y="2644169"/>
            <a:ext cx="2028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Detector issues: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4073" y="888296"/>
            <a:ext cx="5678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SIDIS data provide detailed flavor separation of sea quark </a:t>
            </a:r>
            <a:endParaRPr lang="en-US" dirty="0">
              <a:solidFill>
                <a:srgbClr val="0000FF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42371" y="1257628"/>
            <a:ext cx="5159291" cy="4974336"/>
            <a:chOff x="242371" y="1257628"/>
            <a:chExt cx="5159291" cy="497433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242371" y="1257628"/>
              <a:ext cx="5159291" cy="4974336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1384300" y="3161784"/>
              <a:ext cx="82296" cy="165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5939" y="1105971"/>
            <a:ext cx="5149721" cy="490769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13195" y="1235797"/>
            <a:ext cx="42308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combined correlated uncertainties for </a:t>
            </a:r>
            <a:r>
              <a:rPr lang="en-US" sz="2000" b="1" dirty="0" err="1" smtClean="0">
                <a:solidFill>
                  <a:srgbClr val="0000FF"/>
                </a:solidFill>
              </a:rPr>
              <a:t>ΔΣ</a:t>
            </a:r>
            <a:r>
              <a:rPr lang="en-US" sz="2000" b="1" dirty="0" smtClean="0">
                <a:solidFill>
                  <a:srgbClr val="0000FF"/>
                </a:solidFill>
              </a:rPr>
              <a:t> and </a:t>
            </a:r>
            <a:r>
              <a:rPr lang="en-US" sz="2000" b="1" dirty="0" err="1" smtClean="0">
                <a:solidFill>
                  <a:srgbClr val="0000FF"/>
                </a:solidFill>
              </a:rPr>
              <a:t>Δg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3124200" y="2281957"/>
            <a:ext cx="5132043" cy="842562"/>
            <a:chOff x="3124200" y="2281957"/>
            <a:chExt cx="5132043" cy="842562"/>
          </a:xfrm>
        </p:grpSpPr>
        <p:cxnSp>
          <p:nvCxnSpPr>
            <p:cNvPr id="11" name="Straight Arrow Connector 10"/>
            <p:cNvCxnSpPr>
              <a:endCxn id="12" idx="1"/>
            </p:cNvCxnSpPr>
            <p:nvPr/>
          </p:nvCxnSpPr>
          <p:spPr>
            <a:xfrm flipV="1">
              <a:off x="3124200" y="2466623"/>
              <a:ext cx="2156649" cy="65789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280849" y="2281957"/>
              <a:ext cx="2975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Statistical errors as low as 5%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05772" y="2821978"/>
            <a:ext cx="3074553" cy="3236626"/>
            <a:chOff x="5505772" y="2821978"/>
            <a:chExt cx="3074553" cy="3236626"/>
          </a:xfrm>
        </p:grpSpPr>
        <p:grpSp>
          <p:nvGrpSpPr>
            <p:cNvPr id="16" name="Group 20"/>
            <p:cNvGrpSpPr>
              <a:grpSpLocks/>
            </p:cNvGrpSpPr>
            <p:nvPr/>
          </p:nvGrpSpPr>
          <p:grpSpPr bwMode="auto">
            <a:xfrm>
              <a:off x="5638459" y="2821978"/>
              <a:ext cx="2910653" cy="2491036"/>
              <a:chOff x="1680" y="1103"/>
              <a:chExt cx="2626" cy="2149"/>
            </a:xfrm>
          </p:grpSpPr>
          <p:pic>
            <p:nvPicPr>
              <p:cNvPr id="17" name="Picture 21" descr="nucleonpuzzle"/>
              <p:cNvPicPr>
                <a:picLocks noChangeAspect="1" noChangeArrowheads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5"/>
                  <a:stretch>
                    <a:fillRect/>
                  </a:stretch>
                </p:blipFill>
              </mc:Choice>
              <mc:Fallback>
                <p:blipFill>
                  <a:blip r:embed="rId6"/>
                  <a:stretch>
                    <a:fillRect/>
                  </a:stretch>
                </p:blipFill>
              </mc:Fallback>
            </mc:AlternateContent>
            <p:spPr bwMode="auto">
              <a:xfrm>
                <a:off x="1680" y="1103"/>
                <a:ext cx="2401" cy="2149"/>
              </a:xfrm>
              <a:prstGeom prst="rect">
                <a:avLst/>
              </a:prstGeom>
              <a:noFill/>
            </p:spPr>
          </p:pic>
          <p:sp>
            <p:nvSpPr>
              <p:cNvPr id="18" name="Text Box 22"/>
              <p:cNvSpPr txBox="1">
                <a:spLocks noChangeArrowheads="1"/>
              </p:cNvSpPr>
              <p:nvPr/>
            </p:nvSpPr>
            <p:spPr bwMode="auto">
              <a:xfrm>
                <a:off x="2005" y="1476"/>
                <a:ext cx="658" cy="3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S</a:t>
                </a:r>
                <a:r>
                  <a:rPr lang="en-US" sz="20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j-lt"/>
                  </a:rPr>
                  <a:t>q</a:t>
                </a:r>
                <a:r>
                  <a:rPr lang="en-US" sz="20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20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2000" b="1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19" name="Text Box 23"/>
              <p:cNvSpPr txBox="1">
                <a:spLocks noChangeArrowheads="1"/>
              </p:cNvSpPr>
              <p:nvPr/>
            </p:nvSpPr>
            <p:spPr bwMode="auto">
              <a:xfrm>
                <a:off x="2465" y="2657"/>
                <a:ext cx="447" cy="3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20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0" name="Text Box 24"/>
              <p:cNvSpPr txBox="1">
                <a:spLocks noChangeArrowheads="1"/>
              </p:cNvSpPr>
              <p:nvPr/>
            </p:nvSpPr>
            <p:spPr bwMode="auto">
              <a:xfrm>
                <a:off x="3059" y="1364"/>
                <a:ext cx="359" cy="3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b="1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2000" b="1" baseline="-25000" dirty="0" err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g</a:t>
                </a:r>
                <a:endParaRPr lang="en-GB" sz="2000" b="1" baseline="-250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1" name="Text Box 25"/>
              <p:cNvSpPr txBox="1">
                <a:spLocks noChangeArrowheads="1"/>
              </p:cNvSpPr>
              <p:nvPr/>
            </p:nvSpPr>
            <p:spPr bwMode="auto">
              <a:xfrm>
                <a:off x="1754" y="2109"/>
                <a:ext cx="602" cy="3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  <a:cs typeface="Symbol" charset="2"/>
                  </a:rPr>
                  <a:t>S</a:t>
                </a:r>
                <a:r>
                  <a:rPr lang="en-US" sz="20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r>
                  <a:rPr lang="en-US" sz="2000" b="1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L</a:t>
                </a:r>
                <a:r>
                  <a:rPr lang="en-US" sz="2000" b="1" baseline="-25000" dirty="0" err="1" smtClean="0"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2000" b="1" baseline="-25000" dirty="0"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sp>
            <p:nvSpPr>
              <p:cNvPr id="22" name="Text Box 26"/>
              <p:cNvSpPr txBox="1">
                <a:spLocks noChangeArrowheads="1"/>
              </p:cNvSpPr>
              <p:nvPr/>
            </p:nvSpPr>
            <p:spPr bwMode="auto">
              <a:xfrm>
                <a:off x="3675" y="2200"/>
                <a:ext cx="631" cy="3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Symbol" charset="2"/>
                  </a:rPr>
                  <a:t>d</a:t>
                </a:r>
                <a:r>
                  <a:rPr lang="en-US" sz="2000" b="1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</a:rPr>
                  <a:t>q</a:t>
                </a:r>
                <a:endParaRPr lang="en-GB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endParaRPr>
              </a:p>
            </p:txBody>
          </p:sp>
          <p:graphicFrame>
            <p:nvGraphicFramePr>
              <p:cNvPr id="23" name="Object 27"/>
              <p:cNvGraphicFramePr>
                <a:graphicFrameLocks noChangeAspect="1"/>
              </p:cNvGraphicFramePr>
              <p:nvPr/>
            </p:nvGraphicFramePr>
            <p:xfrm>
              <a:off x="3409" y="2453"/>
              <a:ext cx="264" cy="272"/>
            </p:xfrm>
            <a:graphic>
              <a:graphicData uri="http://schemas.openxmlformats.org/presentationml/2006/ole">
                <p:oleObj spid="_x0000_s311298" name="Equation" r:id="rId7" imgW="419040" imgH="431640" progId="">
                  <p:embed/>
                </p:oleObj>
              </a:graphicData>
            </a:graphic>
          </p:graphicFrame>
        </p:grpSp>
        <p:sp>
          <p:nvSpPr>
            <p:cNvPr id="25" name="TextBox 24"/>
            <p:cNvSpPr txBox="1"/>
            <p:nvPr/>
          </p:nvSpPr>
          <p:spPr>
            <a:xfrm>
              <a:off x="5505772" y="5412273"/>
              <a:ext cx="30745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Puzzle complete (mostly) with an </a:t>
              </a:r>
              <a:r>
                <a:rPr lang="en-US" b="1" dirty="0" err="1" smtClean="0">
                  <a:solidFill>
                    <a:srgbClr val="0000FF"/>
                  </a:solidFill>
                  <a:latin typeface="Comic Sans MS"/>
                  <a:cs typeface="Comic Sans MS"/>
                </a:rPr>
                <a:t>eRHIC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56" y="1888459"/>
            <a:ext cx="4104895" cy="25727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58396" y="874660"/>
            <a:ext cx="7189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  <a:latin typeface="Handwriting - Dakota"/>
                <a:cs typeface="Handwriting - Dakota"/>
              </a:rPr>
              <a:t>eRHIC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: the Ultimate 3D experience !!!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18335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596357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749072" y="824354"/>
            <a:ext cx="4776877" cy="1878816"/>
            <a:chOff x="247727" y="634974"/>
            <a:chExt cx="4776877" cy="1878816"/>
          </a:xfrm>
        </p:grpSpPr>
        <p:sp>
          <p:nvSpPr>
            <p:cNvPr id="13" name="Rounded Rectangle 1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57200" y="634974"/>
              <a:ext cx="19519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Open questions: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773" y="681246"/>
            <a:ext cx="1816100" cy="2044700"/>
          </a:xfrm>
          <a:prstGeom prst="rect">
            <a:avLst/>
          </a:prstGeom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(2+1)-Dimensional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387613" y="3287881"/>
            <a:ext cx="3289300" cy="2655719"/>
            <a:chOff x="2927350" y="2005181"/>
            <a:chExt cx="3289300" cy="265571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7350" y="2197100"/>
              <a:ext cx="3289300" cy="246380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94836" y="3308552"/>
              <a:ext cx="521633" cy="490155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124200" y="3108032"/>
              <a:ext cx="8108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0000FF"/>
                  </a:solidFill>
                </a:rPr>
                <a:t>NUCLEON</a:t>
              </a:r>
              <a:endParaRPr lang="en-US" sz="1200" b="1" dirty="0">
                <a:solidFill>
                  <a:srgbClr val="0000FF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22628" y="2005181"/>
              <a:ext cx="7601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rgbClr val="0000FF"/>
                  </a:solidFill>
                </a:rPr>
                <a:t>eRHIC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61550" y="3079199"/>
            <a:ext cx="404569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Goal: nucleon tomography! </a:t>
            </a:r>
          </a:p>
          <a:p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660172" y="3762992"/>
            <a:ext cx="3225200" cy="1031588"/>
            <a:chOff x="558572" y="3762992"/>
            <a:chExt cx="3225200" cy="1031588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8572" y="3762992"/>
              <a:ext cx="1931082" cy="1031588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3039257" y="4035132"/>
              <a:ext cx="7445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rgbClr val="FF0000"/>
                  </a:solidFill>
                </a:rPr>
                <a:t>brain </a:t>
              </a:r>
              <a:endParaRPr lang="en-US" b="1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42671" y="4959681"/>
            <a:ext cx="3774685" cy="1149020"/>
            <a:chOff x="342671" y="4959681"/>
            <a:chExt cx="3774685" cy="1149020"/>
          </a:xfrm>
        </p:grpSpPr>
        <p:grpSp>
          <p:nvGrpSpPr>
            <p:cNvPr id="22" name="Group 21"/>
            <p:cNvGrpSpPr>
              <a:grpSpLocks noChangeAspect="1"/>
            </p:cNvGrpSpPr>
            <p:nvPr/>
          </p:nvGrpSpPr>
          <p:grpSpPr>
            <a:xfrm>
              <a:off x="342671" y="4959681"/>
              <a:ext cx="2703579" cy="1149020"/>
              <a:chOff x="2044700" y="3828737"/>
              <a:chExt cx="7086600" cy="3011801"/>
            </a:xfrm>
          </p:grpSpPr>
          <p:pic>
            <p:nvPicPr>
              <p:cNvPr id="23" name="Picture 22" descr="plotGPD2D.eps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  </a:ext>
                </a:extLst>
              </a:blip>
              <a:srcRect t="21969" b="15787"/>
              <a:stretch/>
            </p:blipFill>
            <p:spPr>
              <a:xfrm>
                <a:off x="2044700" y="3828737"/>
                <a:ext cx="7086600" cy="3011801"/>
              </a:xfrm>
              <a:prstGeom prst="rect">
                <a:avLst/>
              </a:prstGeom>
              <a:solidFill>
                <a:schemeClr val="accent3">
                  <a:lumMod val="85000"/>
                </a:schemeClr>
              </a:solidFill>
            </p:spPr>
          </p:pic>
          <p:cxnSp>
            <p:nvCxnSpPr>
              <p:cNvPr id="24" name="Straight Connector 23"/>
              <p:cNvCxnSpPr/>
              <p:nvPr/>
            </p:nvCxnSpPr>
            <p:spPr>
              <a:xfrm>
                <a:off x="2641600" y="5156200"/>
                <a:ext cx="5041900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/>
            <p:cNvSpPr txBox="1"/>
            <p:nvPr/>
          </p:nvSpPr>
          <p:spPr>
            <a:xfrm>
              <a:off x="3124200" y="5281450"/>
              <a:ext cx="9931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rgbClr val="FF0000"/>
                  </a:solidFill>
                </a:rPr>
                <a:t>nucleon</a:t>
              </a:r>
              <a:endParaRPr lang="en-US" b="1" i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11036" y="2453871"/>
            <a:ext cx="8712200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3D picture in momentum space                  3D picture in coordinate space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transverse momentum                         generalized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parton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distributions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dependent distributions                     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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 exclusive reaction like DVCS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881" y="3289360"/>
            <a:ext cx="152146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789" y="3726240"/>
            <a:ext cx="3640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714247" y="3370352"/>
            <a:ext cx="313549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243" y="573088"/>
            <a:ext cx="1645920" cy="1253490"/>
          </a:xfrm>
          <a:prstGeom prst="rect">
            <a:avLst/>
          </a:prstGeom>
        </p:spPr>
      </p:pic>
      <p:sp>
        <p:nvSpPr>
          <p:cNvPr id="15" name="Down Arrow 14"/>
          <p:cNvSpPr/>
          <p:nvPr/>
        </p:nvSpPr>
        <p:spPr>
          <a:xfrm rot="3360000">
            <a:off x="2777549" y="1309826"/>
            <a:ext cx="427783" cy="1543961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8060000">
            <a:off x="5980528" y="1233580"/>
            <a:ext cx="390583" cy="1507725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rcRect l="8471" t="4706" r="2824" b="4706"/>
          <a:stretch>
            <a:fillRect/>
          </a:stretch>
        </p:blipFill>
        <p:spPr>
          <a:xfrm>
            <a:off x="3897645" y="1927545"/>
            <a:ext cx="1436356" cy="88010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9560000">
            <a:off x="2453625" y="1637810"/>
            <a:ext cx="82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TMDs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19" name="TextBox 18"/>
          <p:cNvSpPr txBox="1"/>
          <p:nvPr/>
        </p:nvSpPr>
        <p:spPr>
          <a:xfrm rot="1860000">
            <a:off x="5923839" y="1587112"/>
            <a:ext cx="7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GPDs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2832" y="654734"/>
            <a:ext cx="237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b="1" dirty="0" smtClean="0">
                <a:latin typeface="Comic Sans MS"/>
                <a:cs typeface="Comic Sans MS"/>
              </a:rPr>
              <a:t>Wigner Distribution</a:t>
            </a:r>
          </a:p>
          <a:p>
            <a:pPr algn="ctr" eaLnBrk="0" hangingPunct="0"/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W(x,r,k</a:t>
            </a:r>
            <a:r>
              <a:rPr lang="en-US" b="1" baseline="-25000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4130461" y="3955833"/>
            <a:ext cx="4960620" cy="2108261"/>
            <a:chOff x="2044700" y="3828737"/>
            <a:chExt cx="7086600" cy="3011801"/>
          </a:xfrm>
        </p:grpSpPr>
        <p:pic>
          <p:nvPicPr>
            <p:cNvPr id="22" name="Picture 21" descr="plotGPD2D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/>
      <p:bldP spid="15" grpId="0" animBg="1"/>
      <p:bldP spid="16" grpId="0" animBg="1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145" y="4716185"/>
            <a:ext cx="952500" cy="7239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97" y="704678"/>
            <a:ext cx="3203726" cy="2084208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3721" y="811497"/>
            <a:ext cx="5338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TMDs</a:t>
            </a:r>
            <a:r>
              <a:rPr lang="en-US" b="1" dirty="0" smtClean="0">
                <a:solidFill>
                  <a:srgbClr val="FF0000"/>
                </a:solidFill>
              </a:rPr>
              <a:t> are </a:t>
            </a:r>
            <a:r>
              <a:rPr lang="en-US" b="1" dirty="0" err="1" smtClean="0">
                <a:solidFill>
                  <a:srgbClr val="FF0000"/>
                </a:solidFill>
              </a:rPr>
              <a:t>PDFs</a:t>
            </a:r>
            <a:r>
              <a:rPr lang="en-US" b="1" dirty="0" smtClean="0">
                <a:solidFill>
                  <a:srgbClr val="FF0000"/>
                </a:solidFill>
              </a:rPr>
              <a:t> depending on transverse momentum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33" y="1417638"/>
            <a:ext cx="54908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Only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valence quarks </a:t>
            </a: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are extracted so far (fixed target experiments)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factorization applicable for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Q</a:t>
            </a:r>
            <a:r>
              <a:rPr lang="en-US" b="1" baseline="30000" dirty="0" smtClean="0">
                <a:solidFill>
                  <a:srgbClr val="FF0000"/>
                </a:solidFill>
                <a:cs typeface="Symbol" charset="2"/>
              </a:rPr>
              <a:t>2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&gt;&gt;</a:t>
            </a:r>
            <a:r>
              <a:rPr lang="en-US" b="1" dirty="0" err="1" smtClean="0">
                <a:solidFill>
                  <a:srgbClr val="FF0000"/>
                </a:solidFill>
                <a:cs typeface="Symbol" charset="2"/>
              </a:rPr>
              <a:t>p</a:t>
            </a:r>
            <a:r>
              <a:rPr lang="en-US" b="1" baseline="30000" dirty="0" err="1" smtClean="0">
                <a:solidFill>
                  <a:srgbClr val="FF0000"/>
                </a:solidFill>
                <a:cs typeface="Symbol" charset="2"/>
              </a:rPr>
              <a:t>h</a:t>
            </a:r>
            <a:r>
              <a:rPr lang="en-US" b="1" baseline="-25000" dirty="0" err="1" smtClean="0">
                <a:solidFill>
                  <a:srgbClr val="FF0000"/>
                </a:solidFill>
                <a:cs typeface="Symbol" charset="2"/>
              </a:rPr>
              <a:t>T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688" y="2729268"/>
            <a:ext cx="3237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want to measure: </a:t>
            </a:r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73" y="3151400"/>
            <a:ext cx="2463800" cy="558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38023" y="3151400"/>
            <a:ext cx="4916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8925" indent="-288925">
              <a:buFont typeface="Wingdings" charset="2"/>
              <a:buChar char="Ø"/>
            </a:pPr>
            <a:r>
              <a:rPr lang="en-US" b="1" dirty="0" smtClean="0"/>
              <a:t>SI-DIS </a:t>
            </a:r>
            <a:r>
              <a:rPr lang="en-US" b="1" dirty="0" smtClean="0">
                <a:solidFill>
                  <a:srgbClr val="FF0000"/>
                </a:solidFill>
              </a:rPr>
              <a:t>6-fold differential cross sections</a:t>
            </a:r>
            <a:endParaRPr lang="en-US" b="1" dirty="0" smtClean="0">
              <a:solidFill>
                <a:srgbClr val="000000"/>
              </a:solidFill>
            </a:endParaRPr>
          </a:p>
          <a:p>
            <a:pPr marL="288925" indent="-288925">
              <a:buFont typeface="Wingdings" charset="2"/>
              <a:buChar char="Ø"/>
            </a:pPr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asymmetries </a:t>
            </a:r>
            <a:r>
              <a:rPr lang="en-US" b="1" dirty="0" smtClean="0"/>
              <a:t>and their modulations </a:t>
            </a:r>
            <a:endParaRPr lang="en-US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1751" y="3631487"/>
            <a:ext cx="1181100" cy="1600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64692" y="4844195"/>
            <a:ext cx="1597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Sivers</a:t>
            </a:r>
            <a:r>
              <a:rPr lang="en-US" b="1" dirty="0" smtClean="0">
                <a:solidFill>
                  <a:srgbClr val="0000FF"/>
                </a:solidFill>
              </a:rPr>
              <a:t> function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411850" y="5035287"/>
            <a:ext cx="389932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71243" y="4844195"/>
            <a:ext cx="131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sin(</a:t>
            </a:r>
            <a:r>
              <a:rPr lang="en-US" b="1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h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-</a:t>
            </a:r>
            <a:r>
              <a:rPr lang="en-US" b="1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S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514607" y="5249201"/>
            <a:ext cx="463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Sensible to spin orbit correlations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Constrains models on </a:t>
            </a:r>
            <a:r>
              <a:rPr lang="en-US" sz="1600" b="1" dirty="0" err="1" smtClean="0"/>
              <a:t>parton</a:t>
            </a:r>
            <a:r>
              <a:rPr lang="en-US" sz="1600" b="1" dirty="0" smtClean="0"/>
              <a:t> orbital motion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Helps understanding QCD color gauge invariance</a:t>
            </a:r>
            <a:endParaRPr lang="en-US" sz="1600" b="1" dirty="0"/>
          </a:p>
        </p:txBody>
      </p:sp>
      <p:grpSp>
        <p:nvGrpSpPr>
          <p:cNvPr id="30" name="Group 29"/>
          <p:cNvGrpSpPr/>
          <p:nvPr/>
        </p:nvGrpSpPr>
        <p:grpSpPr>
          <a:xfrm>
            <a:off x="1071766" y="4120222"/>
            <a:ext cx="4524676" cy="469465"/>
            <a:chOff x="1071766" y="4220482"/>
            <a:chExt cx="4524676" cy="469465"/>
          </a:xfrm>
        </p:grpSpPr>
        <p:sp>
          <p:nvSpPr>
            <p:cNvPr id="22" name="Rectangle 21"/>
            <p:cNvSpPr/>
            <p:nvPr/>
          </p:nvSpPr>
          <p:spPr>
            <a:xfrm>
              <a:off x="4618362" y="4220482"/>
              <a:ext cx="978080" cy="469465"/>
            </a:xfrm>
            <a:prstGeom prst="rect">
              <a:avLst/>
            </a:prstGeom>
            <a:solidFill>
              <a:srgbClr val="FFFF00">
                <a:alpha val="36000"/>
              </a:srgbClr>
            </a:solidFill>
            <a:ln w="28575">
              <a:solidFill>
                <a:srgbClr val="008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766" y="4220482"/>
              <a:ext cx="4524676" cy="469465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2475641" y="4220482"/>
              <a:ext cx="978080" cy="469465"/>
            </a:xfrm>
            <a:prstGeom prst="rect">
              <a:avLst/>
            </a:prstGeom>
            <a:solidFill>
              <a:srgbClr val="CCFFCC">
                <a:alpha val="36000"/>
              </a:srgbClr>
            </a:solidFill>
            <a:ln w="28575">
              <a:solidFill>
                <a:srgbClr val="3366FF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Arrow Connector 31"/>
          <p:cNvCxnSpPr/>
          <p:nvPr/>
        </p:nvCxnSpPr>
        <p:spPr>
          <a:xfrm rot="10800000" flipV="1">
            <a:off x="2561315" y="5038464"/>
            <a:ext cx="315110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037" y="4716185"/>
            <a:ext cx="787400" cy="7239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63144" y="4844195"/>
            <a:ext cx="558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PDF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/>
        </p:nvGraphicFramePr>
        <p:xfrm>
          <a:off x="5930900" y="1399926"/>
          <a:ext cx="2616200" cy="456478"/>
        </p:xfrm>
        <a:graphic>
          <a:graphicData uri="http://schemas.openxmlformats.org/presentationml/2006/ole">
            <p:oleObj spid="_x0000_s396290" name="Equation" r:id="rId3" imgW="1092200" imgH="190500" progId="Equation.3">
              <p:embed/>
            </p:oleObj>
          </a:graphicData>
        </a:graphic>
      </p:graphicFrame>
      <p:sp>
        <p:nvSpPr>
          <p:cNvPr id="71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4635500" y="2470469"/>
            <a:ext cx="2476500" cy="2285346"/>
            <a:chOff x="4635500" y="2470469"/>
            <a:chExt cx="2476500" cy="2285346"/>
          </a:xfrm>
        </p:grpSpPr>
        <p:sp>
          <p:nvSpPr>
            <p:cNvPr id="72" name="Right Brace 71"/>
            <p:cNvSpPr/>
            <p:nvPr/>
          </p:nvSpPr>
          <p:spPr>
            <a:xfrm>
              <a:off x="4635500" y="2470469"/>
              <a:ext cx="406400" cy="2285346"/>
            </a:xfrm>
            <a:prstGeom prst="rightBrace">
              <a:avLst>
                <a:gd name="adj1" fmla="val 89583"/>
                <a:gd name="adj2" fmla="val 5055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81600" y="3231571"/>
              <a:ext cx="193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Measure a pair of </a:t>
              </a:r>
              <a:r>
                <a:rPr lang="en-US" b="1" dirty="0" smtClean="0">
                  <a:solidFill>
                    <a:srgbClr val="FF0000"/>
                  </a:solidFill>
                </a:rPr>
                <a:t>D</a:t>
              </a:r>
              <a:r>
                <a:rPr lang="en-US" b="1" dirty="0" smtClean="0">
                  <a:solidFill>
                    <a:srgbClr val="0000FF"/>
                  </a:solidFill>
                </a:rPr>
                <a:t> mesons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5410200" y="848639"/>
            <a:ext cx="3777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Measurement of the </a:t>
            </a:r>
            <a:r>
              <a:rPr lang="en-US" sz="2000" b="1" dirty="0" smtClean="0">
                <a:solidFill>
                  <a:srgbClr val="FF0000"/>
                </a:solidFill>
              </a:rPr>
              <a:t>charm</a:t>
            </a:r>
            <a:r>
              <a:rPr lang="en-US" sz="2000" b="1" dirty="0" smtClean="0">
                <a:solidFill>
                  <a:srgbClr val="0000FF"/>
                </a:solidFill>
              </a:rPr>
              <a:t> decay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7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5562600" y="2099937"/>
            <a:ext cx="3352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Suppresses </a:t>
            </a:r>
            <a:r>
              <a:rPr lang="en-US" sz="2000" b="1" dirty="0" err="1" smtClean="0"/>
              <a:t>q-g</a:t>
            </a:r>
            <a:r>
              <a:rPr lang="en-US" sz="2000" b="1" dirty="0" smtClean="0"/>
              <a:t> contribution</a:t>
            </a:r>
          </a:p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Requires high luminosity</a:t>
            </a:r>
            <a:endParaRPr lang="en-US" sz="20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1956570" y="5110202"/>
            <a:ext cx="1637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k</a:t>
            </a:r>
            <a:r>
              <a:rPr lang="en-US" b="1" baseline="-25000" dirty="0" smtClean="0"/>
              <a:t>⊥</a:t>
            </a:r>
            <a:r>
              <a:rPr lang="en-US" b="1" dirty="0" smtClean="0"/>
              <a:t> = |k</a:t>
            </a:r>
            <a:r>
              <a:rPr lang="en-US" b="1" baseline="-25000" dirty="0" smtClean="0"/>
              <a:t>1T</a:t>
            </a:r>
            <a:r>
              <a:rPr lang="en-US" b="1" dirty="0" smtClean="0"/>
              <a:t> + k</a:t>
            </a:r>
            <a:r>
              <a:rPr lang="en-US" b="1" baseline="-25000" dirty="0" smtClean="0"/>
              <a:t>2T</a:t>
            </a:r>
            <a:r>
              <a:rPr lang="en-US" b="1" dirty="0" smtClean="0"/>
              <a:t>|</a:t>
            </a:r>
            <a:endParaRPr lang="en-US" b="1" dirty="0"/>
          </a:p>
        </p:txBody>
      </p:sp>
      <p:grpSp>
        <p:nvGrpSpPr>
          <p:cNvPr id="80" name="Group 79"/>
          <p:cNvGrpSpPr/>
          <p:nvPr/>
        </p:nvGrpSpPr>
        <p:grpSpPr>
          <a:xfrm>
            <a:off x="368300" y="1674139"/>
            <a:ext cx="4157479" cy="3506451"/>
            <a:chOff x="368300" y="1674139"/>
            <a:chExt cx="4157479" cy="3506451"/>
          </a:xfrm>
        </p:grpSpPr>
        <p:grpSp>
          <p:nvGrpSpPr>
            <p:cNvPr id="70" name="Group 69"/>
            <p:cNvGrpSpPr/>
            <p:nvPr/>
          </p:nvGrpSpPr>
          <p:grpSpPr>
            <a:xfrm>
              <a:off x="368300" y="1674139"/>
              <a:ext cx="4157479" cy="3506451"/>
              <a:chOff x="368300" y="1001039"/>
              <a:chExt cx="4157479" cy="3506451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609600" y="1346201"/>
                <a:ext cx="3916179" cy="2777357"/>
                <a:chOff x="457200" y="787400"/>
                <a:chExt cx="5219700" cy="3454400"/>
              </a:xfrm>
            </p:grpSpPr>
            <p:grpSp>
              <p:nvGrpSpPr>
                <p:cNvPr id="62" name="Group 61"/>
                <p:cNvGrpSpPr/>
                <p:nvPr/>
              </p:nvGrpSpPr>
              <p:grpSpPr>
                <a:xfrm>
                  <a:off x="457200" y="787400"/>
                  <a:ext cx="1888009" cy="549579"/>
                  <a:chOff x="457200" y="787400"/>
                  <a:chExt cx="1888009" cy="549579"/>
                </a:xfrm>
              </p:grpSpPr>
              <p:cxnSp>
                <p:nvCxnSpPr>
                  <p:cNvPr id="8" name="Straight Arrow Connector 7"/>
                  <p:cNvCxnSpPr/>
                  <p:nvPr/>
                </p:nvCxnSpPr>
                <p:spPr>
                  <a:xfrm>
                    <a:off x="457200" y="1335088"/>
                    <a:ext cx="1086123" cy="1891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Straight Arrow Connector 8"/>
                  <p:cNvCxnSpPr/>
                  <p:nvPr/>
                </p:nvCxnSpPr>
                <p:spPr>
                  <a:xfrm flipV="1">
                    <a:off x="1447800" y="787400"/>
                    <a:ext cx="897409" cy="54610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" name="Group 25"/>
                <p:cNvGrpSpPr/>
                <p:nvPr/>
              </p:nvGrpSpPr>
              <p:grpSpPr>
                <a:xfrm>
                  <a:off x="457200" y="3605152"/>
                  <a:ext cx="2333606" cy="636648"/>
                  <a:chOff x="457200" y="3198752"/>
                  <a:chExt cx="2333606" cy="636648"/>
                </a:xfrm>
              </p:grpSpPr>
              <p:sp>
                <p:nvSpPr>
                  <p:cNvPr id="11" name="Notched Right Arrow 10"/>
                  <p:cNvSpPr/>
                  <p:nvPr/>
                </p:nvSpPr>
                <p:spPr>
                  <a:xfrm>
                    <a:off x="457200" y="3695699"/>
                    <a:ext cx="965200" cy="139701"/>
                  </a:xfrm>
                  <a:prstGeom prst="notchedRightArrow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Freeform 11"/>
                  <p:cNvSpPr>
                    <a:spLocks noChangeArrowheads="1"/>
                  </p:cNvSpPr>
                  <p:nvPr/>
                </p:nvSpPr>
                <p:spPr bwMode="auto">
                  <a:xfrm rot="19683341">
                    <a:off x="1364445" y="3198752"/>
                    <a:ext cx="1426361" cy="280551"/>
                  </a:xfrm>
                  <a:custGeom>
                    <a:avLst/>
                    <a:gdLst>
                      <a:gd name="T0" fmla="*/ 0 w 1875"/>
                      <a:gd name="T1" fmla="*/ 1 h 290"/>
                      <a:gd name="T2" fmla="*/ 0 w 1875"/>
                      <a:gd name="T3" fmla="*/ 1 h 290"/>
                      <a:gd name="T4" fmla="*/ 0 w 1875"/>
                      <a:gd name="T5" fmla="*/ 1 h 290"/>
                      <a:gd name="T6" fmla="*/ 0 w 1875"/>
                      <a:gd name="T7" fmla="*/ 1 h 290"/>
                      <a:gd name="T8" fmla="*/ 1 w 1875"/>
                      <a:gd name="T9" fmla="*/ 2 h 290"/>
                      <a:gd name="T10" fmla="*/ 1 w 1875"/>
                      <a:gd name="T11" fmla="*/ 1 h 290"/>
                      <a:gd name="T12" fmla="*/ 1 w 1875"/>
                      <a:gd name="T13" fmla="*/ 1 h 290"/>
                      <a:gd name="T14" fmla="*/ 1 w 1875"/>
                      <a:gd name="T15" fmla="*/ 0 h 290"/>
                      <a:gd name="T16" fmla="*/ 1 w 1875"/>
                      <a:gd name="T17" fmla="*/ 1 h 290"/>
                      <a:gd name="T18" fmla="*/ 1 w 1875"/>
                      <a:gd name="T19" fmla="*/ 1 h 290"/>
                      <a:gd name="T20" fmla="*/ 2 w 1875"/>
                      <a:gd name="T21" fmla="*/ 2 h 290"/>
                      <a:gd name="T22" fmla="*/ 2 w 1875"/>
                      <a:gd name="T23" fmla="*/ 1 h 290"/>
                      <a:gd name="T24" fmla="*/ 2 w 1875"/>
                      <a:gd name="T25" fmla="*/ 1 h 290"/>
                      <a:gd name="T26" fmla="*/ 2 w 1875"/>
                      <a:gd name="T27" fmla="*/ 0 h 290"/>
                      <a:gd name="T28" fmla="*/ 2 w 1875"/>
                      <a:gd name="T29" fmla="*/ 1 h 290"/>
                      <a:gd name="T30" fmla="*/ 2 w 1875"/>
                      <a:gd name="T31" fmla="*/ 1 h 290"/>
                      <a:gd name="T32" fmla="*/ 2 w 1875"/>
                      <a:gd name="T33" fmla="*/ 2 h 290"/>
                      <a:gd name="T34" fmla="*/ 3 w 1875"/>
                      <a:gd name="T35" fmla="*/ 1 h 290"/>
                      <a:gd name="T36" fmla="*/ 3 w 1875"/>
                      <a:gd name="T37" fmla="*/ 0 h 290"/>
                      <a:gd name="T38" fmla="*/ 3 w 1875"/>
                      <a:gd name="T39" fmla="*/ 0 h 290"/>
                      <a:gd name="T40" fmla="*/ 3 w 1875"/>
                      <a:gd name="T41" fmla="*/ 1 h 290"/>
                      <a:gd name="T42" fmla="*/ 3 w 1875"/>
                      <a:gd name="T43" fmla="*/ 1 h 290"/>
                      <a:gd name="T44" fmla="*/ 3 w 1875"/>
                      <a:gd name="T45" fmla="*/ 2 h 290"/>
                      <a:gd name="T46" fmla="*/ 4 w 1875"/>
                      <a:gd name="T47" fmla="*/ 1 h 290"/>
                      <a:gd name="T48" fmla="*/ 4 w 1875"/>
                      <a:gd name="T49" fmla="*/ 1 h 290"/>
                      <a:gd name="T50" fmla="*/ 4 w 1875"/>
                      <a:gd name="T51" fmla="*/ 0 h 290"/>
                      <a:gd name="T52" fmla="*/ 4 w 1875"/>
                      <a:gd name="T53" fmla="*/ 1 h 290"/>
                      <a:gd name="T54" fmla="*/ 4 w 1875"/>
                      <a:gd name="T55" fmla="*/ 1 h 290"/>
                      <a:gd name="T56" fmla="*/ 4 w 1875"/>
                      <a:gd name="T57" fmla="*/ 2 h 290"/>
                      <a:gd name="T58" fmla="*/ 4 w 1875"/>
                      <a:gd name="T59" fmla="*/ 1 h 290"/>
                      <a:gd name="T60" fmla="*/ 5 w 1875"/>
                      <a:gd name="T61" fmla="*/ 1 h 290"/>
                      <a:gd name="T62" fmla="*/ 4 w 1875"/>
                      <a:gd name="T63" fmla="*/ 0 h 290"/>
                      <a:gd name="T64" fmla="*/ 4 w 1875"/>
                      <a:gd name="T65" fmla="*/ 1 h 290"/>
                      <a:gd name="T66" fmla="*/ 4 w 1875"/>
                      <a:gd name="T67" fmla="*/ 1 h 290"/>
                      <a:gd name="T68" fmla="*/ 5 w 1875"/>
                      <a:gd name="T69" fmla="*/ 2 h 290"/>
                      <a:gd name="T70" fmla="*/ 5 w 1875"/>
                      <a:gd name="T71" fmla="*/ 1 h 290"/>
                      <a:gd name="T72" fmla="*/ 5 w 1875"/>
                      <a:gd name="T73" fmla="*/ 1 h 290"/>
                      <a:gd name="T74" fmla="*/ 5 w 1875"/>
                      <a:gd name="T75" fmla="*/ 0 h 290"/>
                      <a:gd name="T76" fmla="*/ 5 w 1875"/>
                      <a:gd name="T77" fmla="*/ 1 h 290"/>
                      <a:gd name="T78" fmla="*/ 5 w 1875"/>
                      <a:gd name="T79" fmla="*/ 1 h 290"/>
                      <a:gd name="T80" fmla="*/ 6 w 1875"/>
                      <a:gd name="T81" fmla="*/ 2 h 290"/>
                      <a:gd name="T82" fmla="*/ 6 w 1875"/>
                      <a:gd name="T83" fmla="*/ 1 h 290"/>
                      <a:gd name="T84" fmla="*/ 6 w 1875"/>
                      <a:gd name="T85" fmla="*/ 1 h 290"/>
                      <a:gd name="T86" fmla="*/ 6 w 1875"/>
                      <a:gd name="T87" fmla="*/ 0 h 290"/>
                      <a:gd name="T88" fmla="*/ 6 w 1875"/>
                      <a:gd name="T89" fmla="*/ 1 h 290"/>
                      <a:gd name="T90" fmla="*/ 6 w 1875"/>
                      <a:gd name="T91" fmla="*/ 1 h 290"/>
                      <a:gd name="T92" fmla="*/ 6 w 1875"/>
                      <a:gd name="T93" fmla="*/ 2 h 290"/>
                      <a:gd name="T94" fmla="*/ 7 w 1875"/>
                      <a:gd name="T95" fmla="*/ 1 h 290"/>
                      <a:gd name="T96" fmla="*/ 7 w 1875"/>
                      <a:gd name="T97" fmla="*/ 1 h 290"/>
                      <a:gd name="T98" fmla="*/ 7 w 1875"/>
                      <a:gd name="T99" fmla="*/ 1 h 290"/>
                      <a:gd name="T100" fmla="*/ 7 w 1875"/>
                      <a:gd name="T101" fmla="*/ 1 h 29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1875"/>
                      <a:gd name="T154" fmla="*/ 0 h 290"/>
                      <a:gd name="T155" fmla="*/ 1875 w 1875"/>
                      <a:gd name="T156" fmla="*/ 290 h 29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1875" h="290">
                        <a:moveTo>
                          <a:pt x="0" y="143"/>
                        </a:moveTo>
                        <a:cubicBezTo>
                          <a:pt x="9" y="143"/>
                          <a:pt x="43" y="143"/>
                          <a:pt x="53" y="143"/>
                        </a:cubicBezTo>
                        <a:cubicBezTo>
                          <a:pt x="63" y="143"/>
                          <a:pt x="51" y="128"/>
                          <a:pt x="59" y="144"/>
                        </a:cubicBezTo>
                        <a:cubicBezTo>
                          <a:pt x="67" y="160"/>
                          <a:pt x="82" y="215"/>
                          <a:pt x="102" y="239"/>
                        </a:cubicBezTo>
                        <a:cubicBezTo>
                          <a:pt x="122" y="263"/>
                          <a:pt x="153" y="288"/>
                          <a:pt x="179" y="288"/>
                        </a:cubicBezTo>
                        <a:cubicBezTo>
                          <a:pt x="205" y="288"/>
                          <a:pt x="235" y="270"/>
                          <a:pt x="258" y="239"/>
                        </a:cubicBezTo>
                        <a:cubicBezTo>
                          <a:pt x="281" y="208"/>
                          <a:pt x="314" y="141"/>
                          <a:pt x="318" y="102"/>
                        </a:cubicBezTo>
                        <a:cubicBezTo>
                          <a:pt x="322" y="63"/>
                          <a:pt x="295" y="2"/>
                          <a:pt x="285" y="2"/>
                        </a:cubicBezTo>
                        <a:cubicBezTo>
                          <a:pt x="275" y="2"/>
                          <a:pt x="250" y="61"/>
                          <a:pt x="255" y="101"/>
                        </a:cubicBezTo>
                        <a:cubicBezTo>
                          <a:pt x="260" y="141"/>
                          <a:pt x="291" y="208"/>
                          <a:pt x="314" y="240"/>
                        </a:cubicBezTo>
                        <a:cubicBezTo>
                          <a:pt x="337" y="272"/>
                          <a:pt x="368" y="290"/>
                          <a:pt x="395" y="290"/>
                        </a:cubicBezTo>
                        <a:cubicBezTo>
                          <a:pt x="422" y="290"/>
                          <a:pt x="453" y="269"/>
                          <a:pt x="476" y="237"/>
                        </a:cubicBezTo>
                        <a:cubicBezTo>
                          <a:pt x="499" y="205"/>
                          <a:pt x="527" y="137"/>
                          <a:pt x="531" y="98"/>
                        </a:cubicBezTo>
                        <a:cubicBezTo>
                          <a:pt x="535" y="59"/>
                          <a:pt x="508" y="2"/>
                          <a:pt x="498" y="2"/>
                        </a:cubicBezTo>
                        <a:cubicBezTo>
                          <a:pt x="488" y="2"/>
                          <a:pt x="464" y="59"/>
                          <a:pt x="468" y="98"/>
                        </a:cubicBezTo>
                        <a:cubicBezTo>
                          <a:pt x="472" y="137"/>
                          <a:pt x="501" y="204"/>
                          <a:pt x="524" y="236"/>
                        </a:cubicBezTo>
                        <a:cubicBezTo>
                          <a:pt x="547" y="268"/>
                          <a:pt x="578" y="290"/>
                          <a:pt x="605" y="290"/>
                        </a:cubicBezTo>
                        <a:cubicBezTo>
                          <a:pt x="632" y="290"/>
                          <a:pt x="665" y="268"/>
                          <a:pt x="689" y="236"/>
                        </a:cubicBezTo>
                        <a:cubicBezTo>
                          <a:pt x="713" y="204"/>
                          <a:pt x="743" y="134"/>
                          <a:pt x="747" y="95"/>
                        </a:cubicBezTo>
                        <a:cubicBezTo>
                          <a:pt x="751" y="56"/>
                          <a:pt x="725" y="0"/>
                          <a:pt x="714" y="0"/>
                        </a:cubicBezTo>
                        <a:cubicBezTo>
                          <a:pt x="703" y="0"/>
                          <a:pt x="677" y="59"/>
                          <a:pt x="681" y="98"/>
                        </a:cubicBezTo>
                        <a:cubicBezTo>
                          <a:pt x="685" y="137"/>
                          <a:pt x="715" y="202"/>
                          <a:pt x="738" y="234"/>
                        </a:cubicBezTo>
                        <a:cubicBezTo>
                          <a:pt x="761" y="266"/>
                          <a:pt x="794" y="290"/>
                          <a:pt x="822" y="290"/>
                        </a:cubicBezTo>
                        <a:cubicBezTo>
                          <a:pt x="850" y="290"/>
                          <a:pt x="882" y="269"/>
                          <a:pt x="905" y="237"/>
                        </a:cubicBezTo>
                        <a:cubicBezTo>
                          <a:pt x="928" y="205"/>
                          <a:pt x="958" y="138"/>
                          <a:pt x="962" y="99"/>
                        </a:cubicBezTo>
                        <a:cubicBezTo>
                          <a:pt x="966" y="60"/>
                          <a:pt x="938" y="2"/>
                          <a:pt x="927" y="2"/>
                        </a:cubicBezTo>
                        <a:cubicBezTo>
                          <a:pt x="916" y="2"/>
                          <a:pt x="891" y="60"/>
                          <a:pt x="896" y="99"/>
                        </a:cubicBezTo>
                        <a:cubicBezTo>
                          <a:pt x="901" y="138"/>
                          <a:pt x="933" y="208"/>
                          <a:pt x="956" y="239"/>
                        </a:cubicBezTo>
                        <a:cubicBezTo>
                          <a:pt x="979" y="270"/>
                          <a:pt x="1008" y="288"/>
                          <a:pt x="1035" y="288"/>
                        </a:cubicBezTo>
                        <a:cubicBezTo>
                          <a:pt x="1062" y="288"/>
                          <a:pt x="1095" y="268"/>
                          <a:pt x="1118" y="237"/>
                        </a:cubicBezTo>
                        <a:cubicBezTo>
                          <a:pt x="1141" y="206"/>
                          <a:pt x="1171" y="140"/>
                          <a:pt x="1175" y="101"/>
                        </a:cubicBezTo>
                        <a:cubicBezTo>
                          <a:pt x="1179" y="62"/>
                          <a:pt x="1153" y="2"/>
                          <a:pt x="1142" y="2"/>
                        </a:cubicBezTo>
                        <a:cubicBezTo>
                          <a:pt x="1131" y="2"/>
                          <a:pt x="1105" y="59"/>
                          <a:pt x="1109" y="99"/>
                        </a:cubicBezTo>
                        <a:cubicBezTo>
                          <a:pt x="1113" y="139"/>
                          <a:pt x="1146" y="209"/>
                          <a:pt x="1169" y="240"/>
                        </a:cubicBezTo>
                        <a:cubicBezTo>
                          <a:pt x="1192" y="271"/>
                          <a:pt x="1223" y="288"/>
                          <a:pt x="1250" y="288"/>
                        </a:cubicBezTo>
                        <a:cubicBezTo>
                          <a:pt x="1277" y="288"/>
                          <a:pt x="1307" y="270"/>
                          <a:pt x="1331" y="239"/>
                        </a:cubicBezTo>
                        <a:cubicBezTo>
                          <a:pt x="1355" y="208"/>
                          <a:pt x="1389" y="141"/>
                          <a:pt x="1394" y="102"/>
                        </a:cubicBezTo>
                        <a:cubicBezTo>
                          <a:pt x="1399" y="63"/>
                          <a:pt x="1370" y="3"/>
                          <a:pt x="1359" y="3"/>
                        </a:cubicBezTo>
                        <a:cubicBezTo>
                          <a:pt x="1348" y="3"/>
                          <a:pt x="1322" y="62"/>
                          <a:pt x="1326" y="101"/>
                        </a:cubicBezTo>
                        <a:cubicBezTo>
                          <a:pt x="1330" y="140"/>
                          <a:pt x="1362" y="207"/>
                          <a:pt x="1385" y="239"/>
                        </a:cubicBezTo>
                        <a:cubicBezTo>
                          <a:pt x="1408" y="271"/>
                          <a:pt x="1437" y="290"/>
                          <a:pt x="1464" y="290"/>
                        </a:cubicBezTo>
                        <a:cubicBezTo>
                          <a:pt x="1491" y="290"/>
                          <a:pt x="1524" y="272"/>
                          <a:pt x="1547" y="240"/>
                        </a:cubicBezTo>
                        <a:cubicBezTo>
                          <a:pt x="1570" y="208"/>
                          <a:pt x="1598" y="140"/>
                          <a:pt x="1602" y="101"/>
                        </a:cubicBezTo>
                        <a:cubicBezTo>
                          <a:pt x="1606" y="62"/>
                          <a:pt x="1585" y="3"/>
                          <a:pt x="1574" y="3"/>
                        </a:cubicBezTo>
                        <a:cubicBezTo>
                          <a:pt x="1563" y="3"/>
                          <a:pt x="1534" y="60"/>
                          <a:pt x="1538" y="99"/>
                        </a:cubicBezTo>
                        <a:cubicBezTo>
                          <a:pt x="1542" y="138"/>
                          <a:pt x="1574" y="208"/>
                          <a:pt x="1598" y="240"/>
                        </a:cubicBezTo>
                        <a:cubicBezTo>
                          <a:pt x="1622" y="272"/>
                          <a:pt x="1654" y="290"/>
                          <a:pt x="1680" y="290"/>
                        </a:cubicBezTo>
                        <a:cubicBezTo>
                          <a:pt x="1706" y="290"/>
                          <a:pt x="1738" y="264"/>
                          <a:pt x="1757" y="240"/>
                        </a:cubicBezTo>
                        <a:cubicBezTo>
                          <a:pt x="1776" y="216"/>
                          <a:pt x="1788" y="162"/>
                          <a:pt x="1796" y="146"/>
                        </a:cubicBezTo>
                        <a:cubicBezTo>
                          <a:pt x="1804" y="130"/>
                          <a:pt x="1793" y="146"/>
                          <a:pt x="1806" y="146"/>
                        </a:cubicBezTo>
                        <a:cubicBezTo>
                          <a:pt x="1819" y="146"/>
                          <a:pt x="1861" y="144"/>
                          <a:pt x="1875" y="144"/>
                        </a:cubicBezTo>
                      </a:path>
                    </a:pathLst>
                  </a:custGeom>
                  <a:noFill/>
                  <a:ln w="1908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" name="Freeform 19"/>
                <p:cNvSpPr>
                  <a:spLocks noChangeArrowheads="1"/>
                </p:cNvSpPr>
                <p:nvPr/>
              </p:nvSpPr>
              <p:spPr bwMode="auto">
                <a:xfrm rot="21033522">
                  <a:off x="1463270" y="1274208"/>
                  <a:ext cx="1225318" cy="1091091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61" name="Group 60"/>
                <p:cNvGrpSpPr/>
                <p:nvPr/>
              </p:nvGrpSpPr>
              <p:grpSpPr>
                <a:xfrm>
                  <a:off x="2653835" y="1336979"/>
                  <a:ext cx="3023065" cy="2854022"/>
                  <a:chOff x="2653835" y="1336979"/>
                  <a:chExt cx="3023065" cy="2854022"/>
                </a:xfrm>
              </p:grpSpPr>
              <p:grpSp>
                <p:nvGrpSpPr>
                  <p:cNvPr id="34" name="Group 33"/>
                  <p:cNvGrpSpPr/>
                  <p:nvPr/>
                </p:nvGrpSpPr>
                <p:grpSpPr>
                  <a:xfrm>
                    <a:off x="2653835" y="2247900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1" name="Straight Arrow Connector 30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8" name="Group 37"/>
                  <p:cNvGrpSpPr/>
                  <p:nvPr/>
                </p:nvGrpSpPr>
                <p:grpSpPr>
                  <a:xfrm rot="5400000">
                    <a:off x="3212356" y="1703667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9" name="Straight Arrow Connector 38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1" name="Group 40"/>
                  <p:cNvGrpSpPr/>
                  <p:nvPr/>
                </p:nvGrpSpPr>
                <p:grpSpPr>
                  <a:xfrm rot="16200000">
                    <a:off x="3212356" y="2792133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42" name="Straight Arrow Connector 41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Straight Connector 4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" name="Straight Arrow Connector 44"/>
                  <p:cNvCxnSpPr/>
                  <p:nvPr/>
                </p:nvCxnSpPr>
                <p:spPr>
                  <a:xfrm flipV="1">
                    <a:off x="3770877" y="1336979"/>
                    <a:ext cx="1906023" cy="925210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Arrow Connector 45"/>
                  <p:cNvCxnSpPr/>
                  <p:nvPr/>
                </p:nvCxnSpPr>
                <p:spPr>
                  <a:xfrm>
                    <a:off x="3770878" y="3343324"/>
                    <a:ext cx="1906022" cy="8476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Arrow Connector 50"/>
                  <p:cNvCxnSpPr/>
                  <p:nvPr/>
                </p:nvCxnSpPr>
                <p:spPr>
                  <a:xfrm rot="5400000" flipH="1" flipV="1">
                    <a:off x="3766779" y="1341079"/>
                    <a:ext cx="910921" cy="902722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Straight Arrow Connector 55"/>
                  <p:cNvCxnSpPr/>
                  <p:nvPr/>
                </p:nvCxnSpPr>
                <p:spPr>
                  <a:xfrm flipV="1">
                    <a:off x="3770880" y="3249054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Arrow Connector 56"/>
                  <p:cNvCxnSpPr/>
                  <p:nvPr/>
                </p:nvCxnSpPr>
                <p:spPr>
                  <a:xfrm>
                    <a:off x="3783580" y="3407430"/>
                    <a:ext cx="890021" cy="69466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Arrow Connector 59"/>
                  <p:cNvCxnSpPr/>
                  <p:nvPr/>
                </p:nvCxnSpPr>
                <p:spPr>
                  <a:xfrm flipV="1">
                    <a:off x="3770877" y="2153025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7" name="TextBox 66"/>
              <p:cNvSpPr txBox="1"/>
              <p:nvPr/>
            </p:nvSpPr>
            <p:spPr>
              <a:xfrm>
                <a:off x="427097" y="1335704"/>
                <a:ext cx="3396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err="1" smtClean="0"/>
                  <a:t>e</a:t>
                </a:r>
                <a:endParaRPr lang="en-US" sz="2400" b="1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68300" y="4045825"/>
                <a:ext cx="57023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smtClean="0"/>
                  <a:t>N</a:t>
                </a:r>
                <a:r>
                  <a:rPr lang="en-US" sz="2400" b="1" baseline="30000" dirty="0" smtClean="0">
                    <a:latin typeface="Wingdings"/>
                    <a:ea typeface="Wingdings"/>
                    <a:cs typeface="Wingdings"/>
                  </a:rPr>
                  <a:t></a:t>
                </a:r>
                <a:endParaRPr lang="en-US" sz="2400" b="1" baseline="30000" dirty="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1619860" y="1001039"/>
                <a:ext cx="4189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err="1" smtClean="0"/>
                  <a:t>e</a:t>
                </a:r>
                <a:r>
                  <a:rPr lang="en-US" sz="2400" b="1" dirty="0" smtClean="0"/>
                  <a:t>’</a:t>
                </a:r>
                <a:endParaRPr lang="en-US" sz="2400" b="1" dirty="0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1902066" y="3371926"/>
              <a:ext cx="3558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FF0000"/>
                  </a:solidFill>
                  <a:latin typeface="Calibri (Body)"/>
                  <a:cs typeface="Calibri (Body)"/>
                </a:rPr>
                <a:t>c</a:t>
              </a:r>
              <a:endParaRPr lang="en-US" sz="2400" b="1" dirty="0">
                <a:solidFill>
                  <a:srgbClr val="FF0000"/>
                </a:solidFill>
                <a:latin typeface="Calibri (Body)"/>
                <a:cs typeface="Calibri (Body)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572865" y="499338"/>
            <a:ext cx="7430444" cy="56123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The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accelerator and its dedicated detector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Spin physics with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  </a:t>
            </a:r>
          </a:p>
          <a:p>
            <a:pPr marL="1853298" lvl="2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Structure functions</a:t>
            </a:r>
          </a:p>
          <a:p>
            <a:pPr marL="1853298" lvl="2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Helicity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measurements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an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</a:t>
            </a:r>
          </a:p>
          <a:p>
            <a:pPr marL="1853298" lvl="2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TMDs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1853298" lvl="2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938898" indent="-938898">
              <a:lnSpc>
                <a:spcPct val="116000"/>
              </a:lnSpc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endParaRPr lang="en-GB" sz="21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1, 2012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RIKEN Forward Physics - BNL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6" name="Picture 5" descr="x-q2-tm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15900" y="768350"/>
            <a:ext cx="8204200" cy="5854700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Sievers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present and future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14459" y="787400"/>
            <a:ext cx="6540512" cy="5283200"/>
            <a:chOff x="-14459" y="787400"/>
            <a:chExt cx="6540512" cy="5283200"/>
          </a:xfrm>
        </p:grpSpPr>
        <p:grpSp>
          <p:nvGrpSpPr>
            <p:cNvPr id="21" name="Group 20"/>
            <p:cNvGrpSpPr/>
            <p:nvPr/>
          </p:nvGrpSpPr>
          <p:grpSpPr>
            <a:xfrm>
              <a:off x="-14459" y="787400"/>
              <a:ext cx="6540512" cy="5283200"/>
              <a:chOff x="-14459" y="787400"/>
              <a:chExt cx="6540512" cy="52832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953" y="787400"/>
                <a:ext cx="6515100" cy="5283200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 rot="16200000">
                <a:off x="-352833" y="1240072"/>
                <a:ext cx="10460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A(k’,</a:t>
                </a:r>
                <a:r>
                  <a:rPr lang="en-US" b="1" dirty="0" err="1" smtClean="0">
                    <a:latin typeface="Lucida Grande"/>
                    <a:ea typeface="Lucida Grande"/>
                    <a:cs typeface="Lucida Grande"/>
                  </a:rPr>
                  <a:t>ϕ</a:t>
                </a:r>
                <a:r>
                  <a:rPr lang="en-US" b="1" baseline="-25000" dirty="0" err="1" smtClean="0"/>
                  <a:t>Sk</a:t>
                </a:r>
                <a:r>
                  <a:rPr lang="en-US" b="1" baseline="-25000" dirty="0" smtClean="0"/>
                  <a:t>’</a:t>
                </a:r>
                <a:r>
                  <a:rPr lang="en-US" b="1" dirty="0" smtClean="0"/>
                  <a:t>)</a:t>
                </a:r>
                <a:endParaRPr lang="en-US" b="1" dirty="0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124201" y="3380102"/>
              <a:ext cx="23683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Based on a gluon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Sievers</a:t>
              </a:r>
              <a:r>
                <a:rPr lang="en-US" b="1" dirty="0" smtClean="0">
                  <a:solidFill>
                    <a:srgbClr val="0000FF"/>
                  </a:solidFill>
                </a:rPr>
                <a:t> model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19558" y="787400"/>
              <a:ext cx="17015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T. Burton, F. Yuan, ...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0782" y="795285"/>
            <a:ext cx="2953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impact on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sivers</a:t>
            </a:r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90783" y="1811793"/>
            <a:ext cx="2953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asymmetry which correlates transverse momentum </a:t>
            </a:r>
            <a:r>
              <a:rPr lang="en-US" b="1" dirty="0" err="1" smtClean="0">
                <a:solidFill>
                  <a:srgbClr val="FF0000"/>
                </a:solidFill>
              </a:rPr>
              <a:t>k</a:t>
            </a:r>
            <a:r>
              <a:rPr lang="en-US" b="1" baseline="-25000" dirty="0" err="1" smtClean="0">
                <a:solidFill>
                  <a:srgbClr val="FF0000"/>
                </a:solidFill>
              </a:rPr>
              <a:t>T</a:t>
            </a:r>
            <a:r>
              <a:rPr lang="en-US" b="1" dirty="0" smtClean="0">
                <a:solidFill>
                  <a:srgbClr val="FF0000"/>
                </a:solidFill>
              </a:rPr>
              <a:t> of DD-bar pair with transverse proton spin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356" y="5804246"/>
            <a:ext cx="681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aseline="-25000" dirty="0" err="1" smtClean="0">
                <a:solidFill>
                  <a:srgbClr val="FF0000"/>
                </a:solidFill>
              </a:rPr>
              <a:t>Sk</a:t>
            </a:r>
            <a:r>
              <a:rPr lang="en-US" dirty="0" smtClean="0">
                <a:solidFill>
                  <a:srgbClr val="FF0000"/>
                </a:solidFill>
              </a:rPr>
              <a:t> -&gt;</a:t>
            </a:r>
            <a:r>
              <a:rPr lang="en-US" dirty="0" smtClean="0"/>
              <a:t> </a:t>
            </a:r>
            <a:r>
              <a:rPr lang="en-US" dirty="0" err="1" smtClean="0"/>
              <a:t>azimuthal</a:t>
            </a:r>
            <a:r>
              <a:rPr lang="en-US" dirty="0" smtClean="0"/>
              <a:t> angle between the proton spin and </a:t>
            </a:r>
            <a:r>
              <a:rPr lang="en-US" dirty="0" err="1" smtClean="0"/>
              <a:t>k</a:t>
            </a:r>
            <a:r>
              <a:rPr lang="en-US" baseline="-25000" dirty="0" err="1" smtClean="0"/>
              <a:t>T</a:t>
            </a:r>
            <a:r>
              <a:rPr lang="en-US" dirty="0" smtClean="0"/>
              <a:t> of the  D-meson</a:t>
            </a:r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5908390" y="4582808"/>
            <a:ext cx="3339341" cy="646331"/>
            <a:chOff x="5908390" y="4582808"/>
            <a:chExt cx="3339341" cy="646331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5908390" y="4801297"/>
              <a:ext cx="731664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370020" y="4582808"/>
              <a:ext cx="28777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Errors assuming 100 fb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-1</a:t>
              </a:r>
            </a:p>
            <a:p>
              <a:pPr algn="ctr"/>
              <a:r>
                <a:rPr lang="en-US" b="1" dirty="0" smtClean="0"/>
                <a:t>~8 months @ 50% efficiency</a:t>
              </a:r>
              <a:endParaRPr lang="en-US" b="1" baseline="30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10122" y="4538222"/>
            <a:ext cx="5161738" cy="1623260"/>
            <a:chOff x="10122" y="4538222"/>
            <a:chExt cx="5161738" cy="162326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22" y="4592362"/>
              <a:ext cx="5161738" cy="1569120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607872" y="4538222"/>
              <a:ext cx="106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UP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932954" y="5459968"/>
              <a:ext cx="14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DOWN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-9151" y="869896"/>
            <a:ext cx="4336830" cy="3681609"/>
            <a:chOff x="-9151" y="869896"/>
            <a:chExt cx="4336830" cy="3681609"/>
          </a:xfrm>
        </p:grpSpPr>
        <p:grpSp>
          <p:nvGrpSpPr>
            <p:cNvPr id="31" name="Group 30"/>
            <p:cNvGrpSpPr/>
            <p:nvPr/>
          </p:nvGrpSpPr>
          <p:grpSpPr>
            <a:xfrm>
              <a:off x="-9151" y="869896"/>
              <a:ext cx="4336830" cy="3681609"/>
              <a:chOff x="-9151" y="869896"/>
              <a:chExt cx="4336830" cy="3681609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-9151" y="869896"/>
                <a:ext cx="4336830" cy="3456432"/>
                <a:chOff x="-9151" y="869896"/>
                <a:chExt cx="4336830" cy="3456432"/>
              </a:xfrm>
            </p:grpSpPr>
            <p:grpSp>
              <p:nvGrpSpPr>
                <p:cNvPr id="11" name="Group 10"/>
                <p:cNvGrpSpPr/>
                <p:nvPr/>
              </p:nvGrpSpPr>
              <p:grpSpPr>
                <a:xfrm>
                  <a:off x="-9151" y="869896"/>
                  <a:ext cx="4150645" cy="3456432"/>
                  <a:chOff x="24272" y="1404616"/>
                  <a:chExt cx="4150645" cy="3456432"/>
                </a:xfrm>
              </p:grpSpPr>
              <p:pic>
                <p:nvPicPr>
                  <p:cNvPr id="9" name="Picture 8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47830" y="1404616"/>
                    <a:ext cx="4127087" cy="3456432"/>
                  </a:xfrm>
                  <a:prstGeom prst="rect">
                    <a:avLst/>
                  </a:prstGeom>
                </p:spPr>
              </p:pic>
              <p:sp>
                <p:nvSpPr>
                  <p:cNvPr id="10" name="TextBox 9"/>
                  <p:cNvSpPr txBox="1"/>
                  <p:nvPr/>
                </p:nvSpPr>
                <p:spPr>
                  <a:xfrm rot="16200000">
                    <a:off x="-555373" y="3268135"/>
                    <a:ext cx="14670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rgbClr val="FF0000"/>
                        </a:solidFill>
                      </a:rPr>
                      <a:t>INT report on EIC</a:t>
                    </a:r>
                    <a:endParaRPr 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22" name="TextBox 21"/>
                <p:cNvSpPr txBox="1"/>
                <p:nvPr/>
              </p:nvSpPr>
              <p:spPr>
                <a:xfrm>
                  <a:off x="3696539" y="2305608"/>
                  <a:ext cx="63114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dirty="0" smtClean="0"/>
                    <a:t>5x100</a:t>
                  </a:r>
                  <a:endParaRPr lang="en-US" sz="1400" b="1" dirty="0"/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3976526" y="418217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x</a:t>
                </a:r>
                <a:endParaRPr lang="en-US" b="1" dirty="0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229732" y="2301601"/>
              <a:ext cx="7221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20x250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605124" y="2892519"/>
              <a:ext cx="6206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√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s</a:t>
              </a:r>
              <a:r>
                <a:rPr lang="en-US" sz="1400" b="1" dirty="0" smtClean="0">
                  <a:solidFill>
                    <a:srgbClr val="FF0000"/>
                  </a:solidFill>
                </a:rPr>
                <a:t>=15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84567" y="725112"/>
            <a:ext cx="325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38574" y="1346216"/>
            <a:ext cx="120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high </a:t>
            </a:r>
            <a:r>
              <a:rPr lang="en-US" b="1" dirty="0" err="1" smtClean="0">
                <a:solidFill>
                  <a:srgbClr val="FF0000"/>
                </a:solidFill>
              </a:rPr>
              <a:t>lumi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Notched Right Arrow 12"/>
          <p:cNvSpPr/>
          <p:nvPr/>
        </p:nvSpPr>
        <p:spPr>
          <a:xfrm>
            <a:off x="5548234" y="1632094"/>
            <a:ext cx="676019" cy="128016"/>
          </a:xfrm>
          <a:prstGeom prst="notchedRightArrow">
            <a:avLst/>
          </a:prstGeom>
          <a:ln w="95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840177" y="1219726"/>
            <a:ext cx="36965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Multidimensional binning in </a:t>
            </a:r>
          </a:p>
          <a:p>
            <a:pPr algn="ctr"/>
            <a:r>
              <a:rPr lang="en-US" b="1" dirty="0" smtClean="0"/>
              <a:t>Q2,x,P</a:t>
            </a:r>
            <a:r>
              <a:rPr lang="en-US" b="1" baseline="30000" dirty="0" smtClean="0"/>
              <a:t>h</a:t>
            </a:r>
            <a:r>
              <a:rPr lang="en-US" b="1" baseline="-25000" dirty="0" smtClean="0"/>
              <a:t>T</a:t>
            </a:r>
            <a:r>
              <a:rPr lang="en-US" b="1" dirty="0" smtClean="0"/>
              <a:t>,z,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dirty="0" smtClean="0"/>
              <a:t> </a:t>
            </a:r>
          </a:p>
          <a:p>
            <a:pPr algn="ctr"/>
            <a:r>
              <a:rPr lang="en-US" b="1" dirty="0" smtClean="0"/>
              <a:t>is made possible!</a:t>
            </a:r>
            <a:endParaRPr lang="en-US" b="1" dirty="0"/>
          </a:p>
        </p:txBody>
      </p:sp>
      <p:grpSp>
        <p:nvGrpSpPr>
          <p:cNvPr id="45" name="Group 44"/>
          <p:cNvGrpSpPr/>
          <p:nvPr/>
        </p:nvGrpSpPr>
        <p:grpSpPr>
          <a:xfrm>
            <a:off x="6221971" y="2319797"/>
            <a:ext cx="2988273" cy="3769643"/>
            <a:chOff x="6221971" y="2319797"/>
            <a:chExt cx="2988273" cy="3769643"/>
          </a:xfrm>
        </p:grpSpPr>
        <p:grpSp>
          <p:nvGrpSpPr>
            <p:cNvPr id="44" name="Group 43"/>
            <p:cNvGrpSpPr/>
            <p:nvPr/>
          </p:nvGrpSpPr>
          <p:grpSpPr>
            <a:xfrm>
              <a:off x="6221971" y="2319797"/>
              <a:ext cx="2988273" cy="3769643"/>
              <a:chOff x="6221971" y="2319797"/>
              <a:chExt cx="2988273" cy="3769643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3111" y="2319797"/>
                <a:ext cx="2855183" cy="1875464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21971" y="4128738"/>
                <a:ext cx="2855183" cy="1960702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 rot="5400000">
                <a:off x="8522884" y="3950498"/>
                <a:ext cx="106694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FF6600"/>
                    </a:solidFill>
                  </a:rPr>
                  <a:t>A. </a:t>
                </a:r>
                <a:r>
                  <a:rPr lang="en-US" sz="1400" b="1" dirty="0" err="1" smtClean="0">
                    <a:solidFill>
                      <a:srgbClr val="FF6600"/>
                    </a:solidFill>
                  </a:rPr>
                  <a:t>Prokudin</a:t>
                </a:r>
                <a:endParaRPr lang="en-US" sz="1400" b="1" dirty="0">
                  <a:solidFill>
                    <a:srgbClr val="FF6600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753056" y="2455490"/>
              <a:ext cx="9337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u-quark</a:t>
              </a:r>
              <a:endParaRPr lang="en-US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27909" y="4326328"/>
              <a:ext cx="13588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anti </a:t>
              </a:r>
              <a:r>
                <a:rPr lang="en-US" b="1" dirty="0" err="1" smtClean="0"/>
                <a:t>u</a:t>
              </a:r>
              <a:r>
                <a:rPr lang="en-US" b="1" dirty="0" smtClean="0"/>
                <a:t>-quark</a:t>
              </a:r>
              <a:endParaRPr lang="en-US" b="1" dirty="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985520" y="3041192"/>
            <a:ext cx="2247591" cy="835493"/>
            <a:chOff x="3985520" y="3041192"/>
            <a:chExt cx="2247591" cy="835493"/>
          </a:xfrm>
        </p:grpSpPr>
        <p:sp>
          <p:nvSpPr>
            <p:cNvPr id="19" name="Notched Right Arrow 18"/>
            <p:cNvSpPr/>
            <p:nvPr/>
          </p:nvSpPr>
          <p:spPr>
            <a:xfrm rot="992504">
              <a:off x="3985520" y="3486788"/>
              <a:ext cx="2247591" cy="389897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rgbClr val="FF6600"/>
                  </a:solidFill>
                </a:rPr>
                <a:t>Stage-1 data</a:t>
              </a:r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059171">
              <a:off x="4338574" y="3041192"/>
              <a:ext cx="1580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Global TMD fit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381717" y="624852"/>
            <a:ext cx="199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pseudo data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4640448" y="4386968"/>
            <a:ext cx="2144438" cy="1133921"/>
            <a:chOff x="4640448" y="4386968"/>
            <a:chExt cx="2144438" cy="1133921"/>
          </a:xfrm>
        </p:grpSpPr>
        <p:sp>
          <p:nvSpPr>
            <p:cNvPr id="25" name="Notched Right Arrow 24"/>
            <p:cNvSpPr/>
            <p:nvPr/>
          </p:nvSpPr>
          <p:spPr>
            <a:xfrm rot="9138669">
              <a:off x="5083877" y="4386968"/>
              <a:ext cx="1182551" cy="28846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9899135">
              <a:off x="4640448" y="4689892"/>
              <a:ext cx="21444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Proton imaging in transverse-momentum space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631976" y="1031934"/>
            <a:ext cx="1110533" cy="307777"/>
            <a:chOff x="3631976" y="1031934"/>
            <a:chExt cx="1110533" cy="307777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3631976" y="1219726"/>
              <a:ext cx="34455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897030" y="1031934"/>
              <a:ext cx="8454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0.8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24384" y="3408809"/>
            <a:ext cx="1210588" cy="1129413"/>
            <a:chOff x="324384" y="3408809"/>
            <a:chExt cx="1210588" cy="1129413"/>
          </a:xfrm>
        </p:grpSpPr>
        <p:sp>
          <p:nvSpPr>
            <p:cNvPr id="36" name="TextBox 35"/>
            <p:cNvSpPr txBox="1"/>
            <p:nvPr/>
          </p:nvSpPr>
          <p:spPr>
            <a:xfrm>
              <a:off x="324384" y="4230445"/>
              <a:ext cx="1210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2.0 </a:t>
              </a:r>
              <a:r>
                <a:rPr lang="en-US" sz="1400" b="1" dirty="0" err="1" smtClean="0">
                  <a:solidFill>
                    <a:srgbClr val="0000FF"/>
                  </a:solidFill>
                </a:rPr>
                <a:t>GeV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38" name="Straight Arrow Connector 37"/>
            <p:cNvCxnSpPr>
              <a:endCxn id="36" idx="0"/>
            </p:cNvCxnSpPr>
            <p:nvPr/>
          </p:nvCxnSpPr>
          <p:spPr>
            <a:xfrm rot="5400000">
              <a:off x="588791" y="3749696"/>
              <a:ext cx="821636" cy="13986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11036" y="2453871"/>
            <a:ext cx="8712200" cy="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3D picture in momentum space                  3D picture in coordinate space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transverse momentum                         generalized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parton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 distributions     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None/>
              <a:tabLst/>
              <a:defRPr/>
            </a:pPr>
            <a:r>
              <a:rPr lang="en-US" sz="1600" b="1" kern="0" dirty="0" smtClean="0">
                <a:latin typeface="Comic Sans MS" charset="0"/>
                <a:cs typeface="Comic Sans MS Bold"/>
              </a:rPr>
              <a:t>      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</a:rPr>
              <a:t>dependent distributions                      </a:t>
            </a:r>
            <a:r>
              <a:rPr kumimoji="0" lang="en-US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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charset="0"/>
                <a:ea typeface="+mn-ea"/>
                <a:cs typeface="Comic Sans MS Bold"/>
                <a:sym typeface="Wingdings" charset="2"/>
              </a:rPr>
              <a:t> exclusive reaction like DVCS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q"/>
              <a:tabLst/>
              <a:defRPr/>
            </a:pPr>
            <a:endParaRPr kumimoji="0" lang="en-US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00000"/>
              <a:buFont typeface="Wingdings" charset="2"/>
              <a:buChar char="Ø"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charset="0"/>
              <a:ea typeface="+mn-ea"/>
              <a:cs typeface="Comic Sans MS Bol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881" y="3289360"/>
            <a:ext cx="1521460" cy="3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789" y="3726240"/>
            <a:ext cx="3640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5622925" y="6219825"/>
            <a:ext cx="1439863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714247" y="3370352"/>
            <a:ext cx="313549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Quarks</a:t>
            </a:r>
          </a:p>
          <a:p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u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npolarised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          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charset="0"/>
                <a:ea typeface="Comic Sans MS" charset="0"/>
                <a:cs typeface="Comic Sans MS" charset="0"/>
                <a:sym typeface="Wingdings" charset="2"/>
              </a:rPr>
              <a:t>polarised</a:t>
            </a:r>
            <a:endParaRPr 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charset="0"/>
              <a:ea typeface="Comic Sans MS" charset="0"/>
              <a:cs typeface="Comic Sans MS" charset="0"/>
              <a:sym typeface="Wingdings" charset="2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243" y="573088"/>
            <a:ext cx="1645920" cy="1253490"/>
          </a:xfrm>
          <a:prstGeom prst="rect">
            <a:avLst/>
          </a:prstGeom>
        </p:spPr>
      </p:pic>
      <p:sp>
        <p:nvSpPr>
          <p:cNvPr id="15" name="Down Arrow 14"/>
          <p:cNvSpPr/>
          <p:nvPr/>
        </p:nvSpPr>
        <p:spPr>
          <a:xfrm rot="3360000">
            <a:off x="2777549" y="1309826"/>
            <a:ext cx="427783" cy="1543961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8060000">
            <a:off x="5980528" y="1233580"/>
            <a:ext cx="390583" cy="1507725"/>
          </a:xfrm>
          <a:prstGeom prst="downArrow">
            <a:avLst/>
          </a:prstGeom>
          <a:gradFill>
            <a:gsLst>
              <a:gs pos="0">
                <a:srgbClr val="0000FF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solidFill>
              <a:srgbClr val="0000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114300" prst="artDeco"/>
            <a:bevelB w="114300" prst="artDeco"/>
            <a:contourClr>
              <a:schemeClr val="accent1">
                <a:tint val="7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rcRect l="8471" t="4706" r="2824" b="4706"/>
          <a:stretch>
            <a:fillRect/>
          </a:stretch>
        </p:blipFill>
        <p:spPr>
          <a:xfrm>
            <a:off x="3897645" y="1927545"/>
            <a:ext cx="1436356" cy="88010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19560000">
            <a:off x="2453625" y="1637810"/>
            <a:ext cx="82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TMDs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19" name="TextBox 18"/>
          <p:cNvSpPr txBox="1"/>
          <p:nvPr/>
        </p:nvSpPr>
        <p:spPr>
          <a:xfrm rot="1860000">
            <a:off x="5923839" y="1587112"/>
            <a:ext cx="7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GPDs</a:t>
            </a:r>
            <a:endParaRPr lang="en-US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2832" y="654734"/>
            <a:ext cx="237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en-US" b="1" dirty="0" smtClean="0">
                <a:latin typeface="Comic Sans MS"/>
                <a:cs typeface="Comic Sans MS"/>
              </a:rPr>
              <a:t>Wigner Distribution</a:t>
            </a:r>
          </a:p>
          <a:p>
            <a:pPr algn="ctr" eaLnBrk="0" hangingPunct="0"/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W(x,r,k</a:t>
            </a:r>
            <a:r>
              <a:rPr lang="en-US" b="1" baseline="-25000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)</a:t>
            </a:r>
          </a:p>
        </p:txBody>
      </p:sp>
      <p:grpSp>
        <p:nvGrpSpPr>
          <p:cNvPr id="2" name="Group 20"/>
          <p:cNvGrpSpPr>
            <a:grpSpLocks noChangeAspect="1"/>
          </p:cNvGrpSpPr>
          <p:nvPr/>
        </p:nvGrpSpPr>
        <p:grpSpPr>
          <a:xfrm>
            <a:off x="4130461" y="3955833"/>
            <a:ext cx="4960620" cy="2108261"/>
            <a:chOff x="2044700" y="3828737"/>
            <a:chExt cx="7086600" cy="3011801"/>
          </a:xfrm>
        </p:grpSpPr>
        <p:pic>
          <p:nvPicPr>
            <p:cNvPr id="22" name="Picture 21" descr="plotGPD2D.eps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t="21969" b="15787"/>
            <a:stretch/>
          </p:blipFill>
          <p:spPr>
            <a:xfrm>
              <a:off x="2044700" y="3828737"/>
              <a:ext cx="7086600" cy="3011801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</p:spPr>
        </p:pic>
        <p:cxnSp>
          <p:nvCxnSpPr>
            <p:cNvPr id="23" name="Straight Connector 22"/>
            <p:cNvCxnSpPr/>
            <p:nvPr/>
          </p:nvCxnSpPr>
          <p:spPr>
            <a:xfrm>
              <a:off x="2641600" y="5156200"/>
              <a:ext cx="50419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(2+1)-D imaging of the proton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2551854" y="5370808"/>
            <a:ext cx="214630" cy="408213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6058" tIns="48029" rIns="96058" bIns="48029" anchor="ctr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en-US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5" descr="gpd-m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0746" y="574804"/>
            <a:ext cx="6238298" cy="403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22"/>
          <p:cNvGrpSpPr/>
          <p:nvPr/>
        </p:nvGrpSpPr>
        <p:grpSpPr>
          <a:xfrm>
            <a:off x="4446573" y="4554489"/>
            <a:ext cx="2895096" cy="1516920"/>
            <a:chOff x="3997844" y="4554489"/>
            <a:chExt cx="2895096" cy="1516920"/>
          </a:xfrm>
        </p:grpSpPr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997844" y="4692570"/>
              <a:ext cx="2895096" cy="1378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marL="282575" indent="-282575">
                <a:lnSpc>
                  <a:spcPct val="100000"/>
                </a:lnSpc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DVCS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g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): H,  E, H,  E</a:t>
              </a:r>
              <a:endParaRPr lang="en-US" sz="19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Comic Sans MS" charset="0"/>
                <a:cs typeface="Comic Sans MS" charset="0"/>
              </a:endParaRPr>
            </a:p>
            <a:p>
              <a:pPr marL="282575" indent="-282575">
                <a:lnSpc>
                  <a:spcPct val="100000"/>
                </a:lnSpc>
                <a:spcBef>
                  <a:spcPct val="20000"/>
                </a:spcBef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VM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r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w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f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):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H  E</a:t>
              </a:r>
              <a:endParaRPr lang="en-US" sz="19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  <a:p>
              <a:pPr marL="282575" indent="-282575">
                <a:lnSpc>
                  <a:spcPct val="100000"/>
                </a:lnSpc>
                <a:spcBef>
                  <a:spcPct val="20000"/>
                </a:spcBef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Info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on quark 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flavors via PS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mesons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p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h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)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: H  E 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6084930" y="5541045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5894121" y="4554489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6232319" y="4554489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6379708" y="5532380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</p:grp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20025" y="5029922"/>
            <a:ext cx="3459030" cy="681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6058" tIns="48029" rIns="96058" bIns="48029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quantum number of final state selects different </a:t>
            </a:r>
            <a:r>
              <a:rPr lang="en-US" sz="19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it-IT" sz="19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304800" y="1295400"/>
            <a:ext cx="2362200" cy="4411663"/>
            <a:chOff x="288" y="720"/>
            <a:chExt cx="1488" cy="2779"/>
          </a:xfrm>
        </p:grpSpPr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432" y="720"/>
              <a:ext cx="1200" cy="196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288" y="2976"/>
              <a:ext cx="148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Proton form factors, </a:t>
              </a:r>
              <a:r>
                <a:rPr lang="en-US" sz="1600" b="1" dirty="0">
                  <a:solidFill>
                    <a:srgbClr val="7EE02C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transverse </a:t>
              </a:r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charge &amp; current densities</a:t>
              </a:r>
            </a:p>
          </p:txBody>
        </p:sp>
        <p:pic>
          <p:nvPicPr>
            <p:cNvPr id="19" name="Picture 7" descr="fig02-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0" y="816"/>
              <a:ext cx="1065" cy="1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705601" y="1295400"/>
            <a:ext cx="2236788" cy="4886325"/>
            <a:chOff x="4080" y="720"/>
            <a:chExt cx="1409" cy="3078"/>
          </a:xfrm>
        </p:grpSpPr>
        <p:sp>
          <p:nvSpPr>
            <p:cNvPr id="21" name="Rectangle 9"/>
            <p:cNvSpPr>
              <a:spLocks noChangeArrowheads="1"/>
            </p:cNvSpPr>
            <p:nvPr/>
          </p:nvSpPr>
          <p:spPr bwMode="auto">
            <a:xfrm>
              <a:off x="4080" y="720"/>
              <a:ext cx="1248" cy="216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2400" b="0" i="0">
                <a:solidFill>
                  <a:schemeClr val="hlink"/>
                </a:solidFill>
                <a:effectLst/>
              </a:endParaRPr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4080" y="3119"/>
              <a:ext cx="1409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Structure functions,</a:t>
              </a:r>
            </a:p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quark </a:t>
              </a:r>
              <a:r>
                <a:rPr lang="en-US" sz="1600" b="1" dirty="0">
                  <a:solidFill>
                    <a:srgbClr val="7EE02C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longitudinal</a:t>
              </a:r>
            </a:p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momentum &amp; 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helicity</a:t>
              </a:r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</a:t>
              </a:r>
            </a:p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distributions</a:t>
              </a:r>
            </a:p>
          </p:txBody>
        </p:sp>
        <p:pic>
          <p:nvPicPr>
            <p:cNvPr id="29" name="Picture 11" descr="fig02-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58" y="816"/>
              <a:ext cx="1074" cy="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AutoShape 13"/>
          <p:cNvSpPr>
            <a:spLocks noChangeArrowheads="1"/>
          </p:cNvSpPr>
          <p:nvPr/>
        </p:nvSpPr>
        <p:spPr bwMode="auto">
          <a:xfrm rot="1611983">
            <a:off x="2133600" y="2767013"/>
            <a:ext cx="1092200" cy="509588"/>
          </a:xfrm>
          <a:prstGeom prst="rightArrow">
            <a:avLst>
              <a:gd name="adj1" fmla="val 50000"/>
              <a:gd name="adj2" fmla="val 53583"/>
            </a:avLst>
          </a:prstGeom>
          <a:solidFill>
            <a:srgbClr val="F4FC4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400" b="0" i="0">
              <a:solidFill>
                <a:schemeClr val="tx1"/>
              </a:solidFill>
              <a:effectLst/>
            </a:endParaRPr>
          </a:p>
        </p:txBody>
      </p:sp>
      <p:grpSp>
        <p:nvGrpSpPr>
          <p:cNvPr id="5" name="Group 27"/>
          <p:cNvGrpSpPr/>
          <p:nvPr/>
        </p:nvGrpSpPr>
        <p:grpSpPr>
          <a:xfrm>
            <a:off x="3292475" y="1524000"/>
            <a:ext cx="2514600" cy="3703638"/>
            <a:chOff x="3292475" y="1524000"/>
            <a:chExt cx="2514600" cy="3703638"/>
          </a:xfrm>
        </p:grpSpPr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33" name="Picture 15" descr="fig02-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AutoShape 16"/>
          <p:cNvSpPr>
            <a:spLocks noChangeArrowheads="1"/>
          </p:cNvSpPr>
          <p:nvPr/>
        </p:nvSpPr>
        <p:spPr bwMode="auto">
          <a:xfrm rot="19816077">
            <a:off x="5783263" y="2921000"/>
            <a:ext cx="1087438" cy="508000"/>
          </a:xfrm>
          <a:prstGeom prst="leftArrow">
            <a:avLst>
              <a:gd name="adj1" fmla="val 50000"/>
              <a:gd name="adj2" fmla="val 53516"/>
            </a:avLst>
          </a:prstGeom>
          <a:solidFill>
            <a:srgbClr val="F4FC4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400" b="0" i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 animBg="1"/>
      <p:bldP spid="30" grpId="1" animBg="1"/>
      <p:bldP spid="34" grpId="0" animBg="1"/>
      <p:bldP spid="3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151556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p:oleObj spid="_x0000_s151554" name="Equation" r:id="rId5" imgW="7366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p:oleObj spid="_x0000_s151555" name="Equation" r:id="rId6" imgW="8001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p:oleObj spid="_x0000_s151559" name="Equation" r:id="rId7" imgW="18161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151560" name="Equation" r:id="rId8" imgW="3378200" imgH="406400" progId="Equation.3">
              <p:embed/>
            </p:oleObj>
          </a:graphicData>
        </a:graphic>
      </p:graphicFrame>
      <p:grpSp>
        <p:nvGrpSpPr>
          <p:cNvPr id="47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p:oleObj spid="_x0000_s151563" name="Equation" r:id="rId9" imgW="2590800" imgH="495300" progId="Equation.3">
              <p:embed/>
            </p:oleObj>
          </a:graphicData>
        </a:graphic>
      </p:graphicFrame>
      <p:grpSp>
        <p:nvGrpSpPr>
          <p:cNvPr id="42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056339" y="5470509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74122" y="658923"/>
            <a:ext cx="74106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omic Sans MS"/>
                <a:cs typeface="Comic Sans MS"/>
              </a:rPr>
              <a:t>W &amp; </a:t>
            </a:r>
            <a:r>
              <a:rPr lang="en-US" b="1" dirty="0" err="1">
                <a:solidFill>
                  <a:srgbClr val="FF0000"/>
                </a:solidFill>
                <a:latin typeface="Comic Sans MS"/>
                <a:cs typeface="Comic Sans MS"/>
              </a:rPr>
              <a:t>t</a:t>
            </a:r>
            <a:r>
              <a:rPr lang="en-US" b="1" dirty="0">
                <a:solidFill>
                  <a:srgbClr val="FF0000"/>
                </a:solidFill>
                <a:latin typeface="Comic Sans MS"/>
                <a:cs typeface="Comic Sans MS"/>
              </a:rPr>
              <a:t>  dependences: probe transition from soft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Comic Sans MS"/>
                <a:cs typeface="Comic Sans MS"/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mic Sans MS"/>
                <a:cs typeface="Comic Sans MS"/>
              </a:rPr>
              <a:t>hard regime</a:t>
            </a:r>
            <a:endParaRPr lang="it-IT" b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4852" y="1943084"/>
            <a:ext cx="22034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1702" y="1654159"/>
            <a:ext cx="224631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92864" y="1408097"/>
            <a:ext cx="2135188" cy="2665412"/>
          </a:xfrm>
          <a:prstGeom prst="rect">
            <a:avLst/>
          </a:prstGeom>
          <a:noFill/>
          <a:ln/>
        </p:spPr>
      </p:pic>
      <p:pic>
        <p:nvPicPr>
          <p:cNvPr id="14" name="Picture 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077" y="1347772"/>
            <a:ext cx="2117725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3089" y="3167047"/>
            <a:ext cx="4895850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742950" cy="5365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17" name="Picture 3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48796" y="0"/>
            <a:ext cx="642937" cy="6365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048277" y="1077897"/>
            <a:ext cx="379412" cy="457200"/>
          </a:xfrm>
          <a:prstGeom prst="rect">
            <a:avLst/>
          </a:prstGeom>
          <a:gradFill flip="none" rotWithShape="1">
            <a:gsLst>
              <a:gs pos="0">
                <a:srgbClr val="FF6600"/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 err="1">
                <a:latin typeface="Symbol" charset="2"/>
              </a:rPr>
              <a:t>r</a:t>
            </a:r>
            <a:endParaRPr lang="en-US" sz="2400" dirty="0">
              <a:latin typeface="Symbol" charset="2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3188227" y="1150922"/>
            <a:ext cx="379412" cy="4572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Symbol" charset="2"/>
              </a:rPr>
              <a:t>f</a:t>
            </a: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5224989" y="1401747"/>
            <a:ext cx="792163" cy="396875"/>
          </a:xfrm>
          <a:prstGeom prst="rect">
            <a:avLst/>
          </a:prstGeom>
          <a:gradFill flip="none" rotWithShape="1">
            <a:gsLst>
              <a:gs pos="0">
                <a:srgbClr val="FF6600"/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/>
              <a:t>J/</a:t>
            </a:r>
            <a:r>
              <a:rPr lang="en-US">
                <a:latin typeface="Symbol" charset="2"/>
              </a:rPr>
              <a:t>Y</a:t>
            </a: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7530039" y="1628759"/>
            <a:ext cx="503238" cy="4572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50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Symbol" charset="2"/>
              </a:rPr>
              <a:t>U</a:t>
            </a:r>
          </a:p>
        </p:txBody>
      </p:sp>
      <p:sp>
        <p:nvSpPr>
          <p:cNvPr id="22" name="Text Box 37"/>
          <p:cNvSpPr txBox="1">
            <a:spLocks noChangeArrowheads="1"/>
          </p:cNvSpPr>
          <p:nvPr/>
        </p:nvSpPr>
        <p:spPr bwMode="auto">
          <a:xfrm>
            <a:off x="5171014" y="4459272"/>
            <a:ext cx="122341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Symbol" charset="2"/>
              </a:rPr>
              <a:t>s</a:t>
            </a:r>
            <a:r>
              <a:rPr lang="en-US" sz="2800" b="1" dirty="0">
                <a:solidFill>
                  <a:srgbClr val="FF0000"/>
                </a:solidFill>
              </a:rPr>
              <a:t> ~ W</a:t>
            </a:r>
            <a:r>
              <a:rPr lang="en-US" sz="2800" b="1" baseline="30000" dirty="0">
                <a:solidFill>
                  <a:srgbClr val="FF0000"/>
                </a:solidFill>
                <a:latin typeface="Symbol" charset="2"/>
              </a:rPr>
              <a:t>d</a:t>
            </a:r>
            <a:endParaRPr lang="it-IT" sz="2800" b="1" baseline="30000" dirty="0">
              <a:solidFill>
                <a:srgbClr val="FF0000"/>
              </a:solidFill>
              <a:latin typeface="Symbol" charset="2"/>
            </a:endParaRPr>
          </a:p>
        </p:txBody>
      </p:sp>
      <p:sp>
        <p:nvSpPr>
          <p:cNvPr id="23" name="Text Box 38"/>
          <p:cNvSpPr txBox="1">
            <a:spLocks noChangeArrowheads="1"/>
          </p:cNvSpPr>
          <p:nvPr/>
        </p:nvSpPr>
        <p:spPr bwMode="auto">
          <a:xfrm>
            <a:off x="5241923" y="5093760"/>
            <a:ext cx="3800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SzPct val="100000"/>
              <a:buBlip>
                <a:blip r:embed="rId10"/>
              </a:buBlip>
            </a:pPr>
            <a:r>
              <a:rPr lang="en-US" b="1" dirty="0" smtClean="0">
                <a:latin typeface="Comic Sans MS"/>
                <a:cs typeface="Comic Sans MS"/>
              </a:rPr>
              <a:t> </a:t>
            </a:r>
            <a:r>
              <a:rPr lang="en-US" sz="1800" b="1" dirty="0" smtClean="0">
                <a:latin typeface="Comic Sans MS"/>
                <a:cs typeface="Comic Sans MS"/>
              </a:rPr>
              <a:t>steep </a:t>
            </a:r>
            <a:r>
              <a:rPr lang="en-US" sz="1800" b="1" dirty="0">
                <a:latin typeface="Comic Sans MS"/>
                <a:cs typeface="Comic Sans MS"/>
              </a:rPr>
              <a:t>energy dependence of </a:t>
            </a:r>
            <a:r>
              <a:rPr lang="en-US" sz="1800" b="1" dirty="0" err="1">
                <a:latin typeface="Symbol" charset="2"/>
                <a:cs typeface="Symbol" charset="2"/>
              </a:rPr>
              <a:t>s</a:t>
            </a:r>
            <a:r>
              <a:rPr lang="en-US" sz="1800" b="1" dirty="0">
                <a:latin typeface="Comic Sans MS"/>
                <a:cs typeface="Comic Sans MS"/>
              </a:rPr>
              <a:t> in presence of the hard scale</a:t>
            </a:r>
            <a:endParaRPr lang="it-IT" sz="1800" b="1" dirty="0">
              <a:latin typeface="Comic Sans MS"/>
              <a:cs typeface="Comic Sans MS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5187948" y="4865688"/>
            <a:ext cx="1512678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Symbol" charset="2"/>
              </a:rPr>
              <a:t>s</a:t>
            </a:r>
            <a:r>
              <a:rPr lang="en-US" sz="2800" b="1" dirty="0">
                <a:solidFill>
                  <a:srgbClr val="FF0000"/>
                </a:solidFill>
              </a:rPr>
              <a:t> ~ </a:t>
            </a:r>
            <a:r>
              <a:rPr lang="en-US" sz="2800" b="1" dirty="0" err="1">
                <a:solidFill>
                  <a:srgbClr val="FF0000"/>
                </a:solidFill>
              </a:rPr>
              <a:t>e</a:t>
            </a:r>
            <a:r>
              <a:rPr lang="en-US" sz="2800" b="1" baseline="30000" dirty="0" err="1">
                <a:solidFill>
                  <a:srgbClr val="FF0000"/>
                </a:solidFill>
                <a:latin typeface="Symbol" charset="2"/>
              </a:rPr>
              <a:t>-</a:t>
            </a:r>
            <a:r>
              <a:rPr lang="en-US" sz="2800" b="1" baseline="30000" dirty="0" err="1">
                <a:solidFill>
                  <a:srgbClr val="FF0000"/>
                </a:solidFill>
              </a:rPr>
              <a:t>b|t</a:t>
            </a:r>
            <a:r>
              <a:rPr lang="en-US" sz="2800" b="1" baseline="30000" dirty="0">
                <a:solidFill>
                  <a:srgbClr val="FF0000"/>
                </a:solidFill>
              </a:rPr>
              <a:t>|</a:t>
            </a:r>
            <a:endParaRPr lang="it-IT" sz="2800" b="1" baseline="30000" dirty="0">
              <a:solidFill>
                <a:srgbClr val="FF0000"/>
              </a:solidFill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5184773" y="5403850"/>
            <a:ext cx="3908425" cy="76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buSzPct val="100000"/>
              <a:buBlip>
                <a:blip r:embed="rId10"/>
              </a:buBlip>
            </a:pPr>
            <a:r>
              <a:rPr lang="en-US" sz="1800" dirty="0" smtClean="0"/>
              <a:t> </a:t>
            </a:r>
            <a:r>
              <a:rPr lang="en-US" sz="1600" b="1" dirty="0" smtClean="0">
                <a:latin typeface="Comic Sans MS"/>
                <a:cs typeface="Comic Sans MS"/>
              </a:rPr>
              <a:t>universality </a:t>
            </a:r>
            <a:r>
              <a:rPr lang="en-US" sz="1600" b="1" dirty="0">
                <a:latin typeface="Comic Sans MS"/>
                <a:cs typeface="Comic Sans MS"/>
              </a:rPr>
              <a:t>of </a:t>
            </a:r>
            <a:r>
              <a:rPr lang="en-US" sz="1600" b="1" dirty="0" err="1">
                <a:latin typeface="Comic Sans MS"/>
                <a:cs typeface="Comic Sans MS"/>
              </a:rPr>
              <a:t>b</a:t>
            </a:r>
            <a:r>
              <a:rPr lang="en-US" sz="1600" b="1" dirty="0">
                <a:latin typeface="Comic Sans MS"/>
                <a:cs typeface="Comic Sans MS"/>
              </a:rPr>
              <a:t>-slope </a:t>
            </a:r>
            <a:r>
              <a:rPr lang="en-US" sz="1600" b="1" dirty="0" smtClean="0">
                <a:latin typeface="Comic Sans MS"/>
                <a:cs typeface="Comic Sans MS"/>
              </a:rPr>
              <a:t>parameter</a:t>
            </a:r>
            <a:r>
              <a:rPr lang="en-US" sz="1600" b="1" dirty="0">
                <a:latin typeface="Comic Sans MS"/>
                <a:cs typeface="Comic Sans MS"/>
              </a:rPr>
              <a:t>: point-like configurations dominate </a:t>
            </a:r>
            <a:endParaRPr lang="it-IT" sz="1600" b="1" dirty="0">
              <a:latin typeface="Comic Sans MS"/>
              <a:cs typeface="Comic Sans MS"/>
            </a:endParaRPr>
          </a:p>
        </p:txBody>
      </p:sp>
      <p:sp>
        <p:nvSpPr>
          <p:cNvPr id="28" name="Slide Number Placeholder 24"/>
          <p:cNvSpPr txBox="1">
            <a:spLocks/>
          </p:cNvSpPr>
          <p:nvPr/>
        </p:nvSpPr>
        <p:spPr>
          <a:xfrm>
            <a:off x="6715283" y="6416675"/>
            <a:ext cx="86981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37070E-4959-394B-94B2-738581DC7C3F}" type="slidenum">
              <a:rPr kumimoji="0" lang="it-IT" sz="11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/>
                <a:ea typeface="+mn-ea"/>
                <a:cs typeface="Comic Sans M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it-IT" sz="1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/>
              <a:ea typeface="+mn-ea"/>
              <a:cs typeface="Comic Sans MS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2343677" y="4822809"/>
            <a:ext cx="1439862" cy="431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364064" y="2890699"/>
            <a:ext cx="3384550" cy="3270826"/>
            <a:chOff x="364064" y="2890699"/>
            <a:chExt cx="3384550" cy="3270826"/>
          </a:xfrm>
        </p:grpSpPr>
        <p:grpSp>
          <p:nvGrpSpPr>
            <p:cNvPr id="31" name="Group 22"/>
            <p:cNvGrpSpPr>
              <a:grpSpLocks/>
            </p:cNvGrpSpPr>
            <p:nvPr/>
          </p:nvGrpSpPr>
          <p:grpSpPr bwMode="auto">
            <a:xfrm>
              <a:off x="364064" y="2890699"/>
              <a:ext cx="3384550" cy="3270826"/>
              <a:chOff x="4396581" y="1481028"/>
              <a:chExt cx="4176776" cy="4176822"/>
            </a:xfrm>
          </p:grpSpPr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7740650" y="2843213"/>
                <a:ext cx="720725" cy="17938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33" name="Picture 10"/>
              <p:cNvPicPr>
                <a:picLocks noChangeAspect="1" noChangeArrowheads="1"/>
              </p:cNvPicPr>
              <p:nvPr/>
            </p:nvPicPr>
            <p:blipFill>
              <a:blip r:embed="rId11"/>
              <a:srcRect l="3572" t="2827" r="5855" b="6599"/>
              <a:stretch>
                <a:fillRect/>
              </a:stretch>
            </p:blipFill>
            <p:spPr bwMode="auto">
              <a:xfrm>
                <a:off x="4396581" y="1481028"/>
                <a:ext cx="4176776" cy="4176822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</p:pic>
          <p:graphicFrame>
            <p:nvGraphicFramePr>
              <p:cNvPr id="34" name="Object 3"/>
              <p:cNvGraphicFramePr>
                <a:graphicFrameLocks noChangeAspect="1"/>
              </p:cNvGraphicFramePr>
              <p:nvPr/>
            </p:nvGraphicFramePr>
            <p:xfrm>
              <a:off x="4985544" y="1820862"/>
              <a:ext cx="1773237" cy="636588"/>
            </p:xfrm>
            <a:graphic>
              <a:graphicData uri="http://schemas.openxmlformats.org/presentationml/2006/ole">
                <p:oleObj spid="_x0000_s319490" name="Equation" r:id="rId12" imgW="1092200" imgH="355600" progId="Equation.3">
                  <p:embed/>
                </p:oleObj>
              </a:graphicData>
            </a:graphic>
          </p:graphicFrame>
        </p:grpSp>
        <p:sp>
          <p:nvSpPr>
            <p:cNvPr id="26" name="Line 23"/>
            <p:cNvSpPr>
              <a:spLocks noChangeShapeType="1"/>
            </p:cNvSpPr>
            <p:nvPr/>
          </p:nvSpPr>
          <p:spPr bwMode="auto">
            <a:xfrm>
              <a:off x="797620" y="4893240"/>
              <a:ext cx="2732093" cy="3172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prstDash val="dash"/>
              <a:round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endParaRPr lang="en-US"/>
            </a:p>
          </p:txBody>
        </p:sp>
      </p:grp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1849411" y="117274"/>
            <a:ext cx="7114834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Vector Meson Production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880272" y="1143001"/>
            <a:ext cx="3677423" cy="1673206"/>
            <a:chOff x="2905" y="692"/>
            <a:chExt cx="2189" cy="1013"/>
          </a:xfrm>
        </p:grpSpPr>
        <p:graphicFrame>
          <p:nvGraphicFramePr>
            <p:cNvPr id="32770" name="Object 2"/>
            <p:cNvGraphicFramePr>
              <a:graphicFrameLocks noChangeAspect="1"/>
            </p:cNvGraphicFramePr>
            <p:nvPr/>
          </p:nvGraphicFramePr>
          <p:xfrm>
            <a:off x="4656" y="1576"/>
            <a:ext cx="65" cy="129"/>
          </p:xfrm>
          <a:graphic>
            <a:graphicData uri="http://schemas.openxmlformats.org/presentationml/2006/ole">
              <p:oleObj spid="_x0000_s59394" r:id="rId4" imgW="76200" imgH="177800" progId="Equation.3">
                <p:embed/>
              </p:oleObj>
            </a:graphicData>
          </a:graphic>
        </p:graphicFrame>
        <p:sp>
          <p:nvSpPr>
            <p:cNvPr id="32800" name="Freeform 9"/>
            <p:cNvSpPr>
              <a:spLocks noChangeArrowheads="1"/>
            </p:cNvSpPr>
            <p:nvPr/>
          </p:nvSpPr>
          <p:spPr bwMode="auto">
            <a:xfrm flipV="1">
              <a:off x="3395" y="945"/>
              <a:ext cx="642" cy="77"/>
            </a:xfrm>
            <a:custGeom>
              <a:avLst/>
              <a:gdLst>
                <a:gd name="T0" fmla="*/ 0 w 777"/>
                <a:gd name="T1" fmla="*/ 9 h 133"/>
                <a:gd name="T2" fmla="*/ 77 w 777"/>
                <a:gd name="T3" fmla="*/ 1 h 133"/>
                <a:gd name="T4" fmla="*/ 299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1" name="Freeform 10"/>
            <p:cNvSpPr>
              <a:spLocks noChangeArrowheads="1"/>
            </p:cNvSpPr>
            <p:nvPr/>
          </p:nvSpPr>
          <p:spPr bwMode="auto">
            <a:xfrm rot="5400000">
              <a:off x="3556" y="1280"/>
              <a:ext cx="616" cy="103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0 h 290"/>
                <a:gd name="T26" fmla="*/ 2 w 1875"/>
                <a:gd name="T27" fmla="*/ 0 h 290"/>
                <a:gd name="T28" fmla="*/ 2 w 1875"/>
                <a:gd name="T29" fmla="*/ 0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0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0 h 290"/>
                <a:gd name="T50" fmla="*/ 4 w 1875"/>
                <a:gd name="T51" fmla="*/ 0 h 290"/>
                <a:gd name="T52" fmla="*/ 4 w 1875"/>
                <a:gd name="T53" fmla="*/ 0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0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0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2" name="Freeform 11"/>
            <p:cNvSpPr>
              <a:spLocks noChangeArrowheads="1"/>
            </p:cNvSpPr>
            <p:nvPr/>
          </p:nvSpPr>
          <p:spPr bwMode="auto">
            <a:xfrm rot="5400000">
              <a:off x="3668" y="1095"/>
              <a:ext cx="616" cy="104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1 h 290"/>
                <a:gd name="T26" fmla="*/ 2 w 1875"/>
                <a:gd name="T27" fmla="*/ 0 h 290"/>
                <a:gd name="T28" fmla="*/ 2 w 1875"/>
                <a:gd name="T29" fmla="*/ 1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1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1 h 290"/>
                <a:gd name="T50" fmla="*/ 4 w 1875"/>
                <a:gd name="T51" fmla="*/ 0 h 290"/>
                <a:gd name="T52" fmla="*/ 4 w 1875"/>
                <a:gd name="T53" fmla="*/ 1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1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1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Line 12"/>
            <p:cNvSpPr>
              <a:spLocks noChangeShapeType="1"/>
            </p:cNvSpPr>
            <p:nvPr/>
          </p:nvSpPr>
          <p:spPr bwMode="auto">
            <a:xfrm flipV="1">
              <a:off x="3001" y="1494"/>
              <a:ext cx="694" cy="11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4" name="Line 13"/>
            <p:cNvSpPr>
              <a:spLocks noChangeShapeType="1"/>
            </p:cNvSpPr>
            <p:nvPr/>
          </p:nvSpPr>
          <p:spPr bwMode="auto">
            <a:xfrm>
              <a:off x="4036" y="1514"/>
              <a:ext cx="623" cy="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5" name="Oval 14"/>
            <p:cNvSpPr>
              <a:spLocks noChangeArrowheads="1"/>
            </p:cNvSpPr>
            <p:nvPr/>
          </p:nvSpPr>
          <p:spPr bwMode="auto">
            <a:xfrm>
              <a:off x="3690" y="1381"/>
              <a:ext cx="347" cy="320"/>
            </a:xfrm>
            <a:prstGeom prst="ellipse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6" name="Text Box 15"/>
            <p:cNvSpPr txBox="1">
              <a:spLocks noChangeArrowheads="1"/>
            </p:cNvSpPr>
            <p:nvPr/>
          </p:nvSpPr>
          <p:spPr bwMode="auto">
            <a:xfrm>
              <a:off x="2905" y="1335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07" name="Freeform 16"/>
            <p:cNvSpPr>
              <a:spLocks noChangeArrowheads="1"/>
            </p:cNvSpPr>
            <p:nvPr/>
          </p:nvSpPr>
          <p:spPr bwMode="auto">
            <a:xfrm>
              <a:off x="3401" y="840"/>
              <a:ext cx="635" cy="85"/>
            </a:xfrm>
            <a:custGeom>
              <a:avLst/>
              <a:gdLst>
                <a:gd name="T0" fmla="*/ 0 w 777"/>
                <a:gd name="T1" fmla="*/ 14 h 133"/>
                <a:gd name="T2" fmla="*/ 74 w 777"/>
                <a:gd name="T3" fmla="*/ 2 h 133"/>
                <a:gd name="T4" fmla="*/ 284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8" name="Freeform 17"/>
            <p:cNvSpPr>
              <a:spLocks noChangeArrowheads="1"/>
            </p:cNvSpPr>
            <p:nvPr/>
          </p:nvSpPr>
          <p:spPr bwMode="auto">
            <a:xfrm flipH="1">
              <a:off x="4032" y="840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9" name="Freeform 18"/>
            <p:cNvSpPr>
              <a:spLocks noChangeArrowheads="1"/>
            </p:cNvSpPr>
            <p:nvPr/>
          </p:nvSpPr>
          <p:spPr bwMode="auto">
            <a:xfrm flipH="1" flipV="1">
              <a:off x="4032" y="932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0" name="Freeform 19"/>
            <p:cNvSpPr>
              <a:spLocks noChangeArrowheads="1"/>
            </p:cNvSpPr>
            <p:nvPr/>
          </p:nvSpPr>
          <p:spPr bwMode="auto">
            <a:xfrm rot="-1980000">
              <a:off x="2992" y="740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1" name="Freeform 20"/>
            <p:cNvSpPr>
              <a:spLocks noChangeArrowheads="1"/>
            </p:cNvSpPr>
            <p:nvPr/>
          </p:nvSpPr>
          <p:spPr bwMode="auto">
            <a:xfrm rot="-2520000">
              <a:off x="4449" y="785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2" name="Text Box 21"/>
            <p:cNvSpPr txBox="1">
              <a:spLocks noChangeArrowheads="1"/>
            </p:cNvSpPr>
            <p:nvPr/>
          </p:nvSpPr>
          <p:spPr bwMode="auto">
            <a:xfrm>
              <a:off x="4483" y="1288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13" name="Text Box 22"/>
            <p:cNvSpPr txBox="1">
              <a:spLocks noChangeArrowheads="1"/>
            </p:cNvSpPr>
            <p:nvPr/>
          </p:nvSpPr>
          <p:spPr bwMode="auto">
            <a:xfrm>
              <a:off x="4872" y="692"/>
              <a:ext cx="222" cy="3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8352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endPara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4529750" y="1083537"/>
            <a:ext cx="570006" cy="580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87738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600" b="1" baseline="30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*</a:t>
            </a:r>
          </a:p>
        </p:txBody>
      </p:sp>
      <p:sp>
        <p:nvSpPr>
          <p:cNvPr id="32777" name="Rectangle 24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Deeply Virtual Compton Scattering</a:t>
            </a:r>
          </a:p>
        </p:txBody>
      </p:sp>
      <p:sp>
        <p:nvSpPr>
          <p:cNvPr id="3277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836077" y="654087"/>
            <a:ext cx="2826388" cy="48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VM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ω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J/ψ,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Υ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32780" name="Text Box 27"/>
          <p:cNvSpPr txBox="1">
            <a:spLocks noChangeArrowheads="1"/>
          </p:cNvSpPr>
          <p:nvPr/>
        </p:nvSpPr>
        <p:spPr bwMode="auto">
          <a:xfrm>
            <a:off x="5378378" y="654087"/>
            <a:ext cx="2284740" cy="4828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77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γ</a:t>
            </a:r>
            <a:r>
              <a:rPr lang="en-GB" sz="25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500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781" name="Text Box 28"/>
          <p:cNvSpPr txBox="1">
            <a:spLocks noChangeArrowheads="1"/>
          </p:cNvSpPr>
          <p:nvPr/>
        </p:nvSpPr>
        <p:spPr bwMode="auto">
          <a:xfrm>
            <a:off x="6217615" y="2731968"/>
            <a:ext cx="581069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2" name="Text Box 29"/>
          <p:cNvSpPr txBox="1">
            <a:spLocks noChangeArrowheads="1"/>
          </p:cNvSpPr>
          <p:nvPr/>
        </p:nvSpPr>
        <p:spPr bwMode="auto">
          <a:xfrm>
            <a:off x="1231644" y="2717103"/>
            <a:ext cx="1393891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 </a:t>
            </a: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+ M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3" name="AutoShape 30"/>
          <p:cNvSpPr>
            <a:spLocks noChangeArrowheads="1"/>
          </p:cNvSpPr>
          <p:nvPr/>
        </p:nvSpPr>
        <p:spPr bwMode="auto">
          <a:xfrm>
            <a:off x="2698009" y="2941739"/>
            <a:ext cx="3529588" cy="216377"/>
          </a:xfrm>
          <a:prstGeom prst="leftRightArrow">
            <a:avLst>
              <a:gd name="adj1" fmla="val 50000"/>
              <a:gd name="adj2" fmla="val 319279"/>
            </a:avLst>
          </a:prstGeom>
          <a:gradFill rotWithShape="0">
            <a:gsLst>
              <a:gs pos="0">
                <a:srgbClr val="00FFCC">
                  <a:alpha val="70998"/>
                </a:srgbClr>
              </a:gs>
              <a:gs pos="100000">
                <a:srgbClr val="000099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31"/>
          <p:cNvSpPr txBox="1">
            <a:spLocks noChangeArrowheads="1"/>
          </p:cNvSpPr>
          <p:nvPr/>
        </p:nvSpPr>
        <p:spPr bwMode="auto">
          <a:xfrm>
            <a:off x="74788" y="2717103"/>
            <a:ext cx="1103673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Scale:</a:t>
            </a:r>
          </a:p>
        </p:txBody>
      </p:sp>
      <p:sp>
        <p:nvSpPr>
          <p:cNvPr id="32785" name="Text Box 32"/>
          <p:cNvSpPr txBox="1">
            <a:spLocks noChangeArrowheads="1"/>
          </p:cNvSpPr>
          <p:nvPr/>
        </p:nvSpPr>
        <p:spPr bwMode="auto">
          <a:xfrm>
            <a:off x="836077" y="4017493"/>
            <a:ext cx="7049095" cy="210525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46894" rIns="93789" bIns="46894">
            <a:prstTxWarp prst="textNoShape">
              <a:avLst/>
            </a:prstTxWarp>
            <a:spAutoFit/>
          </a:bodyPr>
          <a:lstStyle/>
          <a:p>
            <a:pPr marL="138417" indent="-138417">
              <a:lnSpc>
                <a:spcPct val="93000"/>
              </a:lnSpc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sz="2500" b="1" dirty="0">
                <a:solidFill>
                  <a:srgbClr val="003399"/>
                </a:solidFill>
                <a:latin typeface="Times New Roman" charset="0"/>
                <a:ea typeface="DejaVu Sans" charset="0"/>
                <a:cs typeface="DejaVu Sans" charset="0"/>
              </a:rPr>
              <a:t>DVCS properties: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Similar to VM production, but </a:t>
            </a:r>
            <a:r>
              <a:rPr lang="en-GB" b="1" dirty="0" err="1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γ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instead of VM in the final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state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Very clean experimental signature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Not affected by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VM wave-function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uncertainty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Hard scale provided by Q</a:t>
            </a:r>
            <a:r>
              <a:rPr lang="en-GB" b="1" baseline="30000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Sensitive to both quarks and gluons</a:t>
            </a:r>
            <a:endParaRPr lang="en-GB" b="1" dirty="0">
              <a:solidFill>
                <a:srgbClr val="00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456949" y="1047200"/>
            <a:ext cx="2382178" cy="1666600"/>
            <a:chOff x="272" y="634"/>
            <a:chExt cx="1418" cy="1009"/>
          </a:xfrm>
        </p:grpSpPr>
        <p:grpSp>
          <p:nvGrpSpPr>
            <p:cNvPr id="5" name="Group 34"/>
            <p:cNvGrpSpPr>
              <a:grpSpLocks/>
            </p:cNvGrpSpPr>
            <p:nvPr/>
          </p:nvGrpSpPr>
          <p:grpSpPr bwMode="auto">
            <a:xfrm>
              <a:off x="494" y="656"/>
              <a:ext cx="1196" cy="987"/>
              <a:chOff x="494" y="656"/>
              <a:chExt cx="1196" cy="987"/>
            </a:xfrm>
          </p:grpSpPr>
          <p:sp>
            <p:nvSpPr>
              <p:cNvPr id="32790" name="Text Box 35"/>
              <p:cNvSpPr txBox="1">
                <a:spLocks noChangeArrowheads="1"/>
              </p:cNvSpPr>
              <p:nvPr/>
            </p:nvSpPr>
            <p:spPr bwMode="auto">
              <a:xfrm>
                <a:off x="1129" y="1118"/>
                <a:ext cx="298" cy="28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89280" tIns="6588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IP</a:t>
                </a:r>
              </a:p>
            </p:txBody>
          </p:sp>
          <p:grpSp>
            <p:nvGrpSpPr>
              <p:cNvPr id="6" name="Group 36"/>
              <p:cNvGrpSpPr>
                <a:grpSpLocks/>
              </p:cNvGrpSpPr>
              <p:nvPr/>
            </p:nvGrpSpPr>
            <p:grpSpPr bwMode="auto">
              <a:xfrm>
                <a:off x="494" y="656"/>
                <a:ext cx="1196" cy="987"/>
                <a:chOff x="494" y="656"/>
                <a:chExt cx="1196" cy="987"/>
              </a:xfrm>
            </p:grpSpPr>
            <p:sp>
              <p:nvSpPr>
                <p:cNvPr id="32792" name="Freeform 37"/>
                <p:cNvSpPr>
                  <a:spLocks noChangeArrowheads="1"/>
                </p:cNvSpPr>
                <p:nvPr/>
              </p:nvSpPr>
              <p:spPr bwMode="auto">
                <a:xfrm>
                  <a:off x="1058" y="1022"/>
                  <a:ext cx="104" cy="494"/>
                </a:xfrm>
                <a:custGeom>
                  <a:avLst/>
                  <a:gdLst>
                    <a:gd name="T0" fmla="*/ 36 w 114"/>
                    <a:gd name="T1" fmla="*/ 368 h 532"/>
                    <a:gd name="T2" fmla="*/ 35 w 114"/>
                    <a:gd name="T3" fmla="*/ 357 h 532"/>
                    <a:gd name="T4" fmla="*/ 1 w 114"/>
                    <a:gd name="T5" fmla="*/ 339 h 532"/>
                    <a:gd name="T6" fmla="*/ 72 w 114"/>
                    <a:gd name="T7" fmla="*/ 308 h 532"/>
                    <a:gd name="T8" fmla="*/ 5 w 114"/>
                    <a:gd name="T9" fmla="*/ 282 h 532"/>
                    <a:gd name="T10" fmla="*/ 72 w 114"/>
                    <a:gd name="T11" fmla="*/ 251 h 532"/>
                    <a:gd name="T12" fmla="*/ 4 w 114"/>
                    <a:gd name="T13" fmla="*/ 224 h 532"/>
                    <a:gd name="T14" fmla="*/ 71 w 114"/>
                    <a:gd name="T15" fmla="*/ 193 h 532"/>
                    <a:gd name="T16" fmla="*/ 2 w 114"/>
                    <a:gd name="T17" fmla="*/ 165 h 532"/>
                    <a:gd name="T18" fmla="*/ 68 w 114"/>
                    <a:gd name="T19" fmla="*/ 134 h 532"/>
                    <a:gd name="T20" fmla="*/ 0 w 114"/>
                    <a:gd name="T21" fmla="*/ 108 h 532"/>
                    <a:gd name="T22" fmla="*/ 68 w 114"/>
                    <a:gd name="T23" fmla="*/ 79 h 532"/>
                    <a:gd name="T24" fmla="*/ 5 w 114"/>
                    <a:gd name="T25" fmla="*/ 50 h 532"/>
                    <a:gd name="T26" fmla="*/ 67 w 114"/>
                    <a:gd name="T27" fmla="*/ 27 h 532"/>
                    <a:gd name="T28" fmla="*/ 33 w 114"/>
                    <a:gd name="T29" fmla="*/ 8 h 532"/>
                    <a:gd name="T30" fmla="*/ 35 w 114"/>
                    <a:gd name="T31" fmla="*/ 0 h 53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4"/>
                    <a:gd name="T49" fmla="*/ 0 h 532"/>
                    <a:gd name="T50" fmla="*/ 114 w 114"/>
                    <a:gd name="T51" fmla="*/ 532 h 53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4" h="532">
                      <a:moveTo>
                        <a:pt x="57" y="532"/>
                      </a:moveTo>
                      <a:lnTo>
                        <a:pt x="55" y="517"/>
                      </a:lnTo>
                      <a:lnTo>
                        <a:pt x="1" y="490"/>
                      </a:lnTo>
                      <a:lnTo>
                        <a:pt x="114" y="448"/>
                      </a:lnTo>
                      <a:lnTo>
                        <a:pt x="6" y="408"/>
                      </a:lnTo>
                      <a:lnTo>
                        <a:pt x="114" y="363"/>
                      </a:lnTo>
                      <a:lnTo>
                        <a:pt x="4" y="324"/>
                      </a:lnTo>
                      <a:lnTo>
                        <a:pt x="112" y="279"/>
                      </a:lnTo>
                      <a:lnTo>
                        <a:pt x="2" y="240"/>
                      </a:lnTo>
                      <a:lnTo>
                        <a:pt x="109" y="194"/>
                      </a:lnTo>
                      <a:lnTo>
                        <a:pt x="0" y="156"/>
                      </a:lnTo>
                      <a:lnTo>
                        <a:pt x="108" y="114"/>
                      </a:lnTo>
                      <a:lnTo>
                        <a:pt x="6" y="72"/>
                      </a:lnTo>
                      <a:lnTo>
                        <a:pt x="106" y="39"/>
                      </a:lnTo>
                      <a:lnTo>
                        <a:pt x="52" y="13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086" y="931"/>
                  <a:ext cx="580" cy="91"/>
                </a:xfrm>
                <a:prstGeom prst="line">
                  <a:avLst/>
                </a:prstGeom>
                <a:noFill/>
                <a:ln w="5724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4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580" y="1504"/>
                  <a:ext cx="522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5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076" y="1504"/>
                  <a:ext cx="590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7" name="Freeform 42"/>
                <p:cNvSpPr>
                  <a:spLocks noChangeArrowheads="1"/>
                </p:cNvSpPr>
                <p:nvPr/>
              </p:nvSpPr>
              <p:spPr bwMode="auto">
                <a:xfrm rot="-1980000">
                  <a:off x="587" y="753"/>
                  <a:ext cx="453" cy="443"/>
                </a:xfrm>
                <a:custGeom>
                  <a:avLst/>
                  <a:gdLst>
                    <a:gd name="T0" fmla="*/ 97 w 380"/>
                    <a:gd name="T1" fmla="*/ 57 h 311"/>
                    <a:gd name="T2" fmla="*/ 36 w 380"/>
                    <a:gd name="T3" fmla="*/ 416 h 311"/>
                    <a:gd name="T4" fmla="*/ 302 w 380"/>
                    <a:gd name="T5" fmla="*/ 54 h 311"/>
                    <a:gd name="T6" fmla="*/ 178 w 380"/>
                    <a:gd name="T7" fmla="*/ 736 h 311"/>
                    <a:gd name="T8" fmla="*/ 446 w 380"/>
                    <a:gd name="T9" fmla="*/ 387 h 311"/>
                    <a:gd name="T10" fmla="*/ 324 w 380"/>
                    <a:gd name="T11" fmla="*/ 1067 h 311"/>
                    <a:gd name="T12" fmla="*/ 590 w 380"/>
                    <a:gd name="T13" fmla="*/ 708 h 311"/>
                    <a:gd name="T14" fmla="*/ 466 w 380"/>
                    <a:gd name="T15" fmla="*/ 1390 h 311"/>
                    <a:gd name="T16" fmla="*/ 734 w 380"/>
                    <a:gd name="T17" fmla="*/ 1048 h 311"/>
                    <a:gd name="T18" fmla="*/ 612 w 380"/>
                    <a:gd name="T19" fmla="*/ 1716 h 311"/>
                    <a:gd name="T20" fmla="*/ 881 w 380"/>
                    <a:gd name="T21" fmla="*/ 1377 h 311"/>
                    <a:gd name="T22" fmla="*/ 817 w 380"/>
                    <a:gd name="T23" fmla="*/ 1825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16" y="656"/>
                  <a:ext cx="222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V</a:t>
                  </a:r>
                </a:p>
              </p:txBody>
            </p:sp>
          </p:grpSp>
        </p:grpSp>
        <p:sp>
          <p:nvSpPr>
            <p:cNvPr id="32789" name="Text Box 45"/>
            <p:cNvSpPr txBox="1">
              <a:spLocks noChangeArrowheads="1"/>
            </p:cNvSpPr>
            <p:nvPr/>
          </p:nvSpPr>
          <p:spPr bwMode="auto">
            <a:xfrm>
              <a:off x="272" y="634"/>
              <a:ext cx="33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r>
                <a:rPr lang="en-GB" sz="46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*</a:t>
              </a:r>
            </a:p>
          </p:txBody>
        </p:sp>
      </p:grpSp>
      <p:sp>
        <p:nvSpPr>
          <p:cNvPr id="54" name="Date Placeholder 5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2200739" y="3354673"/>
            <a:ext cx="4480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FB41D"/>
                </a:solidFill>
                <a:latin typeface="Braggadocio"/>
                <a:cs typeface="Braggadocio"/>
              </a:rPr>
              <a:t>A GOLDEN MEASUREMENT!</a:t>
            </a:r>
            <a:endParaRPr lang="en-US" b="1" dirty="0">
              <a:solidFill>
                <a:srgbClr val="CFB41D"/>
              </a:solidFill>
              <a:latin typeface="Braggadocio"/>
              <a:cs typeface="Braggadocio"/>
            </a:endParaRPr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83373" y="673218"/>
            <a:ext cx="8636000" cy="620088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476145" y="2667963"/>
            <a:ext cx="1722696" cy="715016"/>
            <a:chOff x="7476145" y="2667963"/>
            <a:chExt cx="1722696" cy="715016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476145" y="2929573"/>
              <a:ext cx="730117" cy="45340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206262" y="2667963"/>
              <a:ext cx="9925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5x100 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GeV</a:t>
              </a:r>
              <a:endParaRPr lang="en-US" sz="1400" b="1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Stage 1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135353" y="690425"/>
            <a:ext cx="2081052" cy="523220"/>
            <a:chOff x="7135353" y="690425"/>
            <a:chExt cx="2081052" cy="523220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135353" y="952035"/>
              <a:ext cx="998704" cy="23254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134057" y="690425"/>
              <a:ext cx="10823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/>
                <a:t>20x250 </a:t>
              </a:r>
              <a:r>
                <a:rPr lang="en-US" sz="1400" b="1" dirty="0" err="1" smtClean="0"/>
                <a:t>GeV</a:t>
              </a:r>
              <a:endParaRPr lang="en-US" sz="1400" b="1" dirty="0" smtClean="0"/>
            </a:p>
            <a:p>
              <a:pPr algn="ctr"/>
              <a:r>
                <a:rPr lang="en-US" sz="1400" b="1" dirty="0" smtClean="0"/>
                <a:t>Stage 2</a:t>
              </a:r>
              <a:endParaRPr lang="en-US" sz="1400" b="1" dirty="0"/>
            </a:p>
          </p:txBody>
        </p:sp>
      </p:grp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46100" y="3599597"/>
            <a:ext cx="1968500" cy="1077218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eRHIC</a:t>
            </a:r>
            <a:r>
              <a:rPr lang="en-US" sz="1600" b="1" dirty="0" smtClean="0"/>
              <a:t>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Scanning the phase space…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5721976" y="1688692"/>
            <a:ext cx="3308021" cy="107720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sz="16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sz="16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sz="1600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47422" y="796507"/>
            <a:ext cx="3257384" cy="830997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 </a:t>
            </a:r>
            <a:r>
              <a:rPr lang="en-US" sz="1600" b="1" dirty="0" err="1" smtClean="0"/>
              <a:t>lumi</a:t>
            </a:r>
            <a:r>
              <a:rPr lang="en-US" sz="1600" b="1" dirty="0" smtClean="0"/>
              <a:t>: </a:t>
            </a:r>
          </a:p>
          <a:p>
            <a:r>
              <a:rPr lang="en-US" sz="1600" b="1" dirty="0" smtClean="0"/>
              <a:t>~10 fb</a:t>
            </a:r>
            <a:r>
              <a:rPr lang="en-US" sz="1600" b="1" baseline="30000" dirty="0" smtClean="0"/>
              <a:t>-1</a:t>
            </a:r>
            <a:r>
              <a:rPr lang="en-US" sz="1600" b="1" dirty="0" smtClean="0"/>
              <a:t>/year @ stage 1 – 5x100</a:t>
            </a:r>
          </a:p>
          <a:p>
            <a:r>
              <a:rPr lang="en-US" sz="1600" b="1" dirty="0" smtClean="0"/>
              <a:t>~10 fb</a:t>
            </a:r>
            <a:r>
              <a:rPr lang="en-US" sz="1600" b="1" baseline="30000" dirty="0" smtClean="0"/>
              <a:t>-1</a:t>
            </a:r>
            <a:r>
              <a:rPr lang="en-US" sz="1600" b="1" dirty="0" smtClean="0"/>
              <a:t>/month @ stage 2 – 20x250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302504" y="3365224"/>
            <a:ext cx="3537424" cy="2531676"/>
            <a:chOff x="5302504" y="3526358"/>
            <a:chExt cx="3161792" cy="2295208"/>
          </a:xfrm>
        </p:grpSpPr>
        <p:pic>
          <p:nvPicPr>
            <p:cNvPr id="33" name="Picture 32" descr="DVCS.x.Q2.5x100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5302504" y="3680247"/>
              <a:ext cx="3161792" cy="2141319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6874266" y="3526358"/>
              <a:ext cx="1453162" cy="27902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 X 100 – stage 1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935300" y="5851947"/>
            <a:ext cx="6638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0" y="3365224"/>
            <a:ext cx="3538737" cy="2562057"/>
            <a:chOff x="0" y="3526358"/>
            <a:chExt cx="3206651" cy="2325589"/>
          </a:xfrm>
        </p:grpSpPr>
        <p:pic>
          <p:nvPicPr>
            <p:cNvPr id="31" name="Picture 30" descr="DVCS.x.Q2.20x250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0" y="3680247"/>
              <a:ext cx="3206651" cy="2171700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1689840" y="3526358"/>
              <a:ext cx="1516810" cy="27937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20 X 250 – stage 2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7531" y="3864913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Group 39"/>
          <p:cNvGrpSpPr/>
          <p:nvPr/>
        </p:nvGrpSpPr>
        <p:grpSpPr>
          <a:xfrm>
            <a:off x="159081" y="726763"/>
            <a:ext cx="5506700" cy="1853781"/>
            <a:chOff x="159081" y="639915"/>
            <a:chExt cx="5506700" cy="1853781"/>
          </a:xfrm>
        </p:grpSpPr>
        <p:pic>
          <p:nvPicPr>
            <p:cNvPr id="22" name="Picture 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13356" y="944784"/>
              <a:ext cx="2667293" cy="14536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grpSp>
          <p:nvGrpSpPr>
            <p:cNvPr id="2" name="Group 11"/>
            <p:cNvGrpSpPr>
              <a:grpSpLocks noChangeAspect="1"/>
            </p:cNvGrpSpPr>
            <p:nvPr/>
          </p:nvGrpSpPr>
          <p:grpSpPr bwMode="auto">
            <a:xfrm>
              <a:off x="2840097" y="972877"/>
              <a:ext cx="2803974" cy="1425581"/>
              <a:chOff x="2850" y="2063"/>
              <a:chExt cx="2456" cy="1270"/>
            </a:xfrm>
          </p:grpSpPr>
          <p:pic>
            <p:nvPicPr>
              <p:cNvPr id="28" name="Picture 12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850" y="2063"/>
                <a:ext cx="2456" cy="1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29" name="Rectangle 13"/>
              <p:cNvSpPr>
                <a:spLocks noChangeArrowheads="1"/>
              </p:cNvSpPr>
              <p:nvPr/>
            </p:nvSpPr>
            <p:spPr bwMode="auto">
              <a:xfrm>
                <a:off x="4966" y="2381"/>
                <a:ext cx="227" cy="11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1972980" y="639915"/>
              <a:ext cx="2467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DVCS |</a:t>
              </a:r>
              <a:r>
                <a:rPr lang="en-US" b="1" dirty="0" err="1" smtClean="0">
                  <a:solidFill>
                    <a:srgbClr val="000090"/>
                  </a:solidFill>
                </a:rPr>
                <a:t>t</a:t>
              </a:r>
              <a:r>
                <a:rPr lang="en-US" b="1" dirty="0" smtClean="0">
                  <a:solidFill>
                    <a:srgbClr val="000090"/>
                  </a:solidFill>
                </a:rPr>
                <a:t>|-slope @ HERA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59081" y="726763"/>
              <a:ext cx="5506700" cy="1766933"/>
            </a:xfrm>
            <a:prstGeom prst="rect">
              <a:avLst/>
            </a:prstGeom>
            <a:noFill/>
            <a:ln w="38100" cmpd="sng"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430068" y="5383671"/>
            <a:ext cx="8816409" cy="42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6058" tIns="48029" rIns="96058" bIns="48029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en-US" sz="2100" dirty="0">
                <a:solidFill>
                  <a:srgbClr val="0000FF"/>
                </a:solidFill>
                <a:latin typeface="Comic Sans MS"/>
                <a:cs typeface="Comic Sans MS"/>
              </a:rPr>
              <a:t>Center mass energy range:</a:t>
            </a:r>
            <a:r>
              <a:rPr lang="en-US" sz="2100" dirty="0" smtClean="0">
                <a:solidFill>
                  <a:srgbClr val="0000FF"/>
                </a:solidFill>
                <a:latin typeface="Comic Sans MS"/>
                <a:cs typeface="Comic Sans MS"/>
              </a:rPr>
              <a:t> √</a:t>
            </a:r>
            <a:r>
              <a:rPr lang="en-US" sz="21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s</a:t>
            </a:r>
            <a:r>
              <a:rPr lang="en-US" sz="2100" dirty="0" smtClean="0">
                <a:solidFill>
                  <a:srgbClr val="0000FF"/>
                </a:solidFill>
                <a:latin typeface="Comic Sans MS"/>
                <a:cs typeface="Comic Sans MS"/>
              </a:rPr>
              <a:t> = </a:t>
            </a:r>
            <a:r>
              <a:rPr lang="en-US" sz="2100" i="1" dirty="0" smtClean="0">
                <a:solidFill>
                  <a:srgbClr val="0000FF"/>
                </a:solidFill>
                <a:latin typeface="Comic Sans MS"/>
                <a:cs typeface="Comic Sans MS"/>
              </a:rPr>
              <a:t>(32 for Au)</a:t>
            </a:r>
            <a:r>
              <a:rPr lang="en-US" sz="2100" dirty="0" smtClean="0">
                <a:solidFill>
                  <a:srgbClr val="0000FF"/>
                </a:solidFill>
                <a:latin typeface="Comic Sans MS"/>
                <a:cs typeface="Comic Sans MS"/>
              </a:rPr>
              <a:t> 45 - 140</a:t>
            </a:r>
            <a:r>
              <a:rPr lang="en-US" sz="2100" dirty="0" smtClean="0">
                <a:solidFill>
                  <a:srgbClr val="0000FF"/>
                </a:solidFill>
                <a:latin typeface="Comic Sans MS"/>
                <a:cs typeface="Comic Sans MS"/>
                <a:sym typeface="Monotype Sorts" pitchFamily="-110" charset="2"/>
              </a:rPr>
              <a:t> </a:t>
            </a:r>
            <a:r>
              <a:rPr lang="en-US" sz="21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GeV</a:t>
            </a:r>
            <a:endParaRPr lang="en-US" sz="2100" dirty="0" smtClean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grpSp>
        <p:nvGrpSpPr>
          <p:cNvPr id="2" name="Group 49"/>
          <p:cNvGrpSpPr/>
          <p:nvPr/>
        </p:nvGrpSpPr>
        <p:grpSpPr>
          <a:xfrm>
            <a:off x="67199" y="1769362"/>
            <a:ext cx="4343525" cy="3352551"/>
            <a:chOff x="63500" y="1142940"/>
            <a:chExt cx="4104481" cy="3222174"/>
          </a:xfrm>
        </p:grpSpPr>
        <p:sp>
          <p:nvSpPr>
            <p:cNvPr id="8" name="Oval 4"/>
            <p:cNvSpPr>
              <a:spLocks noChangeAspect="1" noChangeArrowheads="1"/>
            </p:cNvSpPr>
            <p:nvPr/>
          </p:nvSpPr>
          <p:spPr bwMode="auto">
            <a:xfrm>
              <a:off x="2311400" y="2667000"/>
              <a:ext cx="304800" cy="304800"/>
            </a:xfrm>
            <a:prstGeom prst="ellipse">
              <a:avLst/>
            </a:prstGeom>
            <a:solidFill>
              <a:srgbClr val="84AC84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err="1">
                  <a:latin typeface="Comic Sans MS"/>
                  <a:cs typeface="Comic Sans MS"/>
                </a:rPr>
                <a:t>e</a:t>
              </a:r>
              <a:r>
                <a:rPr lang="en-US" sz="1900" baseline="30000" dirty="0">
                  <a:latin typeface="Comic Sans MS"/>
                  <a:cs typeface="Comic Sans MS"/>
                </a:rPr>
                <a:t>-</a:t>
              </a:r>
            </a:p>
          </p:txBody>
        </p:sp>
        <p:sp>
          <p:nvSpPr>
            <p:cNvPr id="9" name="Oval 5"/>
            <p:cNvSpPr>
              <a:spLocks noChangeAspect="1" noChangeArrowheads="1"/>
            </p:cNvSpPr>
            <p:nvPr/>
          </p:nvSpPr>
          <p:spPr bwMode="auto">
            <a:xfrm>
              <a:off x="2311400" y="3225800"/>
              <a:ext cx="304800" cy="304800"/>
            </a:xfrm>
            <a:prstGeom prst="ellipse">
              <a:avLst/>
            </a:prstGeom>
            <a:solidFill>
              <a:srgbClr val="62D15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err="1">
                  <a:latin typeface="Comic Sans MS"/>
                  <a:cs typeface="Comic Sans MS"/>
                </a:rPr>
                <a:t>e</a:t>
              </a:r>
              <a:r>
                <a:rPr lang="en-US" sz="1900" baseline="30000" dirty="0">
                  <a:latin typeface="Comic Sans MS"/>
                  <a:cs typeface="Comic Sans MS"/>
                </a:rPr>
                <a:t>+</a:t>
              </a:r>
            </a:p>
          </p:txBody>
        </p:sp>
        <p:sp>
          <p:nvSpPr>
            <p:cNvPr id="27" name="Text Box 23"/>
            <p:cNvSpPr txBox="1">
              <a:spLocks noChangeArrowheads="1"/>
            </p:cNvSpPr>
            <p:nvPr/>
          </p:nvSpPr>
          <p:spPr bwMode="auto">
            <a:xfrm>
              <a:off x="88900" y="2224088"/>
              <a:ext cx="2003325" cy="931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900" dirty="0" err="1">
                  <a:latin typeface="Comic Sans MS"/>
                  <a:cs typeface="Comic Sans MS"/>
                </a:rPr>
                <a:t>Unpolarized</a:t>
              </a:r>
              <a:r>
                <a:rPr lang="en-US" sz="1900" dirty="0">
                  <a:latin typeface="Comic Sans MS"/>
                  <a:cs typeface="Comic Sans MS"/>
                </a:rPr>
                <a:t> and</a:t>
              </a:r>
            </a:p>
            <a:p>
              <a:pPr eaLnBrk="0" hangingPunct="0">
                <a:lnSpc>
                  <a:spcPct val="100000"/>
                </a:lnSpc>
              </a:pPr>
              <a:r>
                <a:rPr lang="en-US" sz="1900" dirty="0">
                  <a:latin typeface="Comic Sans MS"/>
                  <a:cs typeface="Comic Sans MS"/>
                </a:rPr>
                <a:t>polarized leptons</a:t>
              </a:r>
              <a:endParaRPr lang="en-US" sz="1900" dirty="0" smtClean="0">
                <a:latin typeface="Comic Sans MS"/>
                <a:cs typeface="Comic Sans MS"/>
              </a:endParaRPr>
            </a:p>
            <a:p>
              <a:pPr eaLnBrk="0" hangingPunct="0">
                <a:lnSpc>
                  <a:spcPct val="100000"/>
                </a:lnSpc>
              </a:pPr>
              <a:r>
                <a:rPr lang="en-US" sz="1900" dirty="0">
                  <a:latin typeface="Comic Sans MS"/>
                  <a:cs typeface="Comic Sans MS"/>
                </a:rPr>
                <a:t>5</a:t>
              </a:r>
              <a:r>
                <a:rPr lang="en-US" sz="1900" dirty="0" smtClean="0">
                  <a:latin typeface="Comic Sans MS"/>
                  <a:cs typeface="Comic Sans MS"/>
                </a:rPr>
                <a:t>-</a:t>
              </a:r>
              <a:r>
                <a:rPr lang="en-US" sz="1900" dirty="0">
                  <a:latin typeface="Comic Sans MS"/>
                  <a:cs typeface="Comic Sans MS"/>
                </a:rPr>
                <a:t>20</a:t>
              </a:r>
              <a:r>
                <a:rPr lang="en-US" sz="1900" dirty="0" smtClean="0">
                  <a:latin typeface="Comic Sans MS"/>
                  <a:cs typeface="Comic Sans MS"/>
                </a:rPr>
                <a:t> (30) </a:t>
              </a:r>
              <a:r>
                <a:rPr lang="en-US" sz="1900" dirty="0" err="1" smtClean="0">
                  <a:latin typeface="Comic Sans MS"/>
                  <a:cs typeface="Comic Sans MS"/>
                </a:rPr>
                <a:t>GeV</a:t>
              </a:r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31" name="AutoShape 27"/>
            <p:cNvSpPr>
              <a:spLocks/>
            </p:cNvSpPr>
            <p:nvPr/>
          </p:nvSpPr>
          <p:spPr bwMode="auto">
            <a:xfrm>
              <a:off x="2806700" y="2095500"/>
              <a:ext cx="76200" cy="1447800"/>
            </a:xfrm>
            <a:prstGeom prst="rightBrace">
              <a:avLst>
                <a:gd name="adj1" fmla="val 158333"/>
                <a:gd name="adj2" fmla="val 50000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3" name="Line 29"/>
            <p:cNvSpPr>
              <a:spLocks noChangeShapeType="1"/>
            </p:cNvSpPr>
            <p:nvPr/>
          </p:nvSpPr>
          <p:spPr bwMode="auto">
            <a:xfrm>
              <a:off x="2959100" y="2857500"/>
              <a:ext cx="56692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5" name="Line 31"/>
            <p:cNvSpPr>
              <a:spLocks noChangeShapeType="1"/>
            </p:cNvSpPr>
            <p:nvPr/>
          </p:nvSpPr>
          <p:spPr bwMode="auto">
            <a:xfrm flipV="1">
              <a:off x="2159000" y="2705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9" name="Text Box 35"/>
            <p:cNvSpPr txBox="1">
              <a:spLocks noChangeArrowheads="1"/>
            </p:cNvSpPr>
            <p:nvPr/>
          </p:nvSpPr>
          <p:spPr bwMode="auto">
            <a:xfrm>
              <a:off x="230188" y="1142940"/>
              <a:ext cx="265667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2100" dirty="0">
                  <a:solidFill>
                    <a:srgbClr val="FF0000"/>
                  </a:solidFill>
                  <a:latin typeface="Comic Sans MS"/>
                  <a:cs typeface="Comic Sans MS"/>
                </a:rPr>
                <a:t>Electron </a:t>
              </a:r>
              <a:r>
                <a:rPr lang="en-US" sz="21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accelerator</a:t>
              </a:r>
            </a:p>
            <a:p>
              <a:pPr algn="ctr" eaLnBrk="0" hangingPunct="0">
                <a:lnSpc>
                  <a:spcPct val="100000"/>
                </a:lnSpc>
              </a:pPr>
              <a:r>
                <a:rPr lang="en-US" sz="21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(to be build)</a:t>
              </a:r>
              <a:endParaRPr lang="en-US" sz="21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" name="AutoShape 37"/>
            <p:cNvSpPr>
              <a:spLocks noChangeArrowheads="1"/>
            </p:cNvSpPr>
            <p:nvPr/>
          </p:nvSpPr>
          <p:spPr bwMode="auto">
            <a:xfrm>
              <a:off x="3634581" y="2552700"/>
              <a:ext cx="533400" cy="609600"/>
            </a:xfrm>
            <a:prstGeom prst="irregularSeal1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42" name="Text Box 38"/>
            <p:cNvSpPr txBox="1">
              <a:spLocks noChangeArrowheads="1"/>
            </p:cNvSpPr>
            <p:nvPr/>
          </p:nvSpPr>
          <p:spPr bwMode="auto">
            <a:xfrm>
              <a:off x="63500" y="3695700"/>
              <a:ext cx="3657600" cy="669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900" dirty="0">
                  <a:latin typeface="Comic Sans MS"/>
                  <a:cs typeface="Comic Sans MS"/>
                </a:rPr>
                <a:t>70</a:t>
              </a:r>
              <a:r>
                <a:rPr lang="en-US" sz="1900" dirty="0" smtClean="0">
                  <a:latin typeface="Comic Sans MS"/>
                  <a:cs typeface="Comic Sans MS"/>
                </a:rPr>
                <a:t>% </a:t>
              </a:r>
              <a:r>
                <a:rPr lang="en-US" sz="1900" dirty="0" err="1" smtClean="0">
                  <a:latin typeface="Comic Sans MS"/>
                  <a:cs typeface="Comic Sans MS"/>
                </a:rPr>
                <a:t>e</a:t>
              </a:r>
              <a:r>
                <a:rPr lang="en-US" sz="1900" baseline="30000" dirty="0" smtClean="0">
                  <a:latin typeface="Comic Sans MS"/>
                  <a:cs typeface="Comic Sans MS"/>
                </a:rPr>
                <a:t>-</a:t>
              </a:r>
              <a:r>
                <a:rPr lang="en-US" sz="1900" dirty="0" smtClean="0">
                  <a:latin typeface="Comic Sans MS"/>
                  <a:cs typeface="Comic Sans MS"/>
                </a:rPr>
                <a:t> </a:t>
              </a:r>
              <a:r>
                <a:rPr lang="en-US" sz="1900" dirty="0">
                  <a:latin typeface="Comic Sans MS"/>
                  <a:cs typeface="Comic Sans MS"/>
                </a:rPr>
                <a:t>beam polarization goal</a:t>
              </a:r>
              <a:endParaRPr lang="en-US" sz="1900" dirty="0" smtClean="0">
                <a:latin typeface="Comic Sans MS"/>
                <a:cs typeface="Comic Sans MS"/>
              </a:endParaRPr>
            </a:p>
            <a:p>
              <a:pPr eaLnBrk="0" hangingPunct="0">
                <a:lnSpc>
                  <a:spcPct val="50000"/>
                </a:lnSpc>
                <a:spcBef>
                  <a:spcPct val="50000"/>
                </a:spcBef>
              </a:pPr>
              <a:r>
                <a:rPr lang="en-US" sz="1900" dirty="0" smtClean="0">
                  <a:latin typeface="Comic Sans MS"/>
                  <a:cs typeface="Comic Sans MS"/>
                </a:rPr>
                <a:t>polarized positrons?</a:t>
              </a:r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44" name="Oval 40"/>
            <p:cNvSpPr>
              <a:spLocks noChangeAspect="1" noChangeArrowheads="1"/>
            </p:cNvSpPr>
            <p:nvPr/>
          </p:nvSpPr>
          <p:spPr bwMode="auto">
            <a:xfrm>
              <a:off x="2324100" y="2159000"/>
              <a:ext cx="304800" cy="304800"/>
            </a:xfrm>
            <a:prstGeom prst="ellipse">
              <a:avLst/>
            </a:prstGeom>
            <a:solidFill>
              <a:srgbClr val="84AC84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err="1">
                  <a:latin typeface="Comic Sans MS"/>
                  <a:cs typeface="Comic Sans MS"/>
                </a:rPr>
                <a:t>e</a:t>
              </a:r>
              <a:r>
                <a:rPr lang="en-US" sz="1900" baseline="30000" dirty="0">
                  <a:latin typeface="Comic Sans MS"/>
                  <a:cs typeface="Comic Sans MS"/>
                </a:rPr>
                <a:t>-</a:t>
              </a:r>
            </a:p>
          </p:txBody>
        </p:sp>
      </p:grpSp>
      <p:grpSp>
        <p:nvGrpSpPr>
          <p:cNvPr id="3" name="Group 48"/>
          <p:cNvGrpSpPr/>
          <p:nvPr/>
        </p:nvGrpSpPr>
        <p:grpSpPr>
          <a:xfrm>
            <a:off x="4491362" y="1390784"/>
            <a:ext cx="4629118" cy="3748178"/>
            <a:chOff x="4244181" y="779084"/>
            <a:chExt cx="4374356" cy="3602416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5234781" y="1562100"/>
              <a:ext cx="990600" cy="2819400"/>
              <a:chOff x="3264" y="1536"/>
              <a:chExt cx="624" cy="1776"/>
            </a:xfrm>
          </p:grpSpPr>
          <p:sp>
            <p:nvSpPr>
              <p:cNvPr id="11" name="Oval 7"/>
              <p:cNvSpPr>
                <a:spLocks noChangeAspect="1" noChangeArrowheads="1"/>
              </p:cNvSpPr>
              <p:nvPr/>
            </p:nvSpPr>
            <p:spPr bwMode="auto">
              <a:xfrm>
                <a:off x="3456" y="1536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/>
                <a:r>
                  <a:rPr lang="en-US" sz="1900" dirty="0" err="1">
                    <a:solidFill>
                      <a:schemeClr val="bg1"/>
                    </a:solidFill>
                    <a:latin typeface="Comic Sans MS"/>
                    <a:cs typeface="Comic Sans MS"/>
                  </a:rPr>
                  <a:t>p</a:t>
                </a:r>
                <a:endParaRPr lang="en-US" sz="1900" dirty="0">
                  <a:solidFill>
                    <a:schemeClr val="bg1"/>
                  </a:solidFill>
                  <a:latin typeface="Comic Sans MS"/>
                  <a:cs typeface="Comic Sans MS"/>
                </a:endParaRPr>
              </a:p>
            </p:txBody>
          </p:sp>
          <p:grpSp>
            <p:nvGrpSpPr>
              <p:cNvPr id="5" name="Group 8"/>
              <p:cNvGrpSpPr>
                <a:grpSpLocks/>
              </p:cNvGrpSpPr>
              <p:nvPr/>
            </p:nvGrpSpPr>
            <p:grpSpPr bwMode="auto">
              <a:xfrm>
                <a:off x="3264" y="2064"/>
                <a:ext cx="624" cy="576"/>
                <a:chOff x="3264" y="2064"/>
                <a:chExt cx="624" cy="576"/>
              </a:xfrm>
            </p:grpSpPr>
            <p:sp>
              <p:nvSpPr>
                <p:cNvPr id="17" name="Oval 9"/>
                <p:cNvSpPr>
                  <a:spLocks noChangeAspect="1" noChangeArrowheads="1"/>
                </p:cNvSpPr>
                <p:nvPr/>
              </p:nvSpPr>
              <p:spPr bwMode="auto">
                <a:xfrm>
                  <a:off x="3360" y="206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8" name="Oval 10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40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9" name="Oval 11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112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0" name="Oval 12"/>
                <p:cNvSpPr>
                  <a:spLocks noChangeAspect="1" noChangeArrowheads="1"/>
                </p:cNvSpPr>
                <p:nvPr/>
              </p:nvSpPr>
              <p:spPr bwMode="auto">
                <a:xfrm>
                  <a:off x="3504" y="2400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1" name="Oval 13"/>
                <p:cNvSpPr>
                  <a:spLocks noChangeAspect="1" noChangeArrowheads="1"/>
                </p:cNvSpPr>
                <p:nvPr/>
              </p:nvSpPr>
              <p:spPr bwMode="auto">
                <a:xfrm>
                  <a:off x="3360" y="240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2" name="Oval 14"/>
                <p:cNvSpPr>
                  <a:spLocks noChangeAspect="1" noChangeArrowheads="1"/>
                </p:cNvSpPr>
                <p:nvPr/>
              </p:nvSpPr>
              <p:spPr bwMode="auto">
                <a:xfrm>
                  <a:off x="3264" y="230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3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3264" y="216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4" name="Oval 16"/>
                <p:cNvSpPr>
                  <a:spLocks noChangeAspect="1" noChangeArrowheads="1"/>
                </p:cNvSpPr>
                <p:nvPr/>
              </p:nvSpPr>
              <p:spPr bwMode="auto">
                <a:xfrm>
                  <a:off x="3552" y="2064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5" name="Oval 17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256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6" name="Oval 18"/>
                <p:cNvSpPr>
                  <a:spLocks noChangeAspect="1" noChangeArrowheads="1"/>
                </p:cNvSpPr>
                <p:nvPr/>
              </p:nvSpPr>
              <p:spPr bwMode="auto">
                <a:xfrm>
                  <a:off x="3456" y="2208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6" name="Group 19"/>
              <p:cNvGrpSpPr>
                <a:grpSpLocks/>
              </p:cNvGrpSpPr>
              <p:nvPr/>
            </p:nvGrpSpPr>
            <p:grpSpPr bwMode="auto">
              <a:xfrm>
                <a:off x="3360" y="2880"/>
                <a:ext cx="384" cy="432"/>
                <a:chOff x="3504" y="2784"/>
                <a:chExt cx="384" cy="432"/>
              </a:xfrm>
            </p:grpSpPr>
            <p:sp>
              <p:nvSpPr>
                <p:cNvPr id="14" name="Oval 20"/>
                <p:cNvSpPr>
                  <a:spLocks noChangeAspect="1" noChangeArrowheads="1"/>
                </p:cNvSpPr>
                <p:nvPr/>
              </p:nvSpPr>
              <p:spPr bwMode="auto">
                <a:xfrm>
                  <a:off x="3504" y="2928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5" name="Oval 21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976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6" name="Oval 22"/>
                <p:cNvSpPr>
                  <a:spLocks noChangeAspect="1" noChangeArrowheads="1"/>
                </p:cNvSpPr>
                <p:nvPr/>
              </p:nvSpPr>
              <p:spPr bwMode="auto">
                <a:xfrm>
                  <a:off x="3600" y="278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</p:grpSp>
        </p:grpSp>
        <p:sp>
          <p:nvSpPr>
            <p:cNvPr id="28" name="Text Box 24"/>
            <p:cNvSpPr txBox="1">
              <a:spLocks noChangeArrowheads="1"/>
            </p:cNvSpPr>
            <p:nvPr/>
          </p:nvSpPr>
          <p:spPr bwMode="auto">
            <a:xfrm>
              <a:off x="6291262" y="3663950"/>
              <a:ext cx="232727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900" dirty="0">
                  <a:latin typeface="Comic Sans MS"/>
                  <a:cs typeface="Comic Sans MS"/>
                </a:rPr>
                <a:t>Polarized light ions (He</a:t>
              </a:r>
              <a:r>
                <a:rPr lang="en-US" sz="1900" baseline="30000" dirty="0">
                  <a:latin typeface="Comic Sans MS"/>
                  <a:cs typeface="Comic Sans MS"/>
                </a:rPr>
                <a:t>3</a:t>
              </a:r>
              <a:r>
                <a:rPr lang="en-US" sz="1900" dirty="0">
                  <a:latin typeface="Comic Sans MS"/>
                  <a:cs typeface="Comic Sans MS"/>
                </a:rPr>
                <a:t>) </a:t>
              </a:r>
              <a:r>
                <a:rPr lang="en-US" sz="1900" dirty="0" smtClean="0">
                  <a:latin typeface="Comic Sans MS"/>
                  <a:cs typeface="Comic Sans MS"/>
                </a:rPr>
                <a:t> 166 </a:t>
              </a:r>
              <a:r>
                <a:rPr lang="en-US" sz="1900" dirty="0" err="1">
                  <a:latin typeface="Comic Sans MS"/>
                  <a:cs typeface="Comic Sans MS"/>
                </a:rPr>
                <a:t>GeV/u</a:t>
              </a:r>
              <a:endParaRPr lang="en-US" sz="1900" dirty="0">
                <a:latin typeface="Comic Sans MS"/>
                <a:cs typeface="Comic Sans MS"/>
              </a:endParaRPr>
            </a:p>
          </p:txBody>
        </p:sp>
        <p:sp>
          <p:nvSpPr>
            <p:cNvPr id="29" name="Text Box 25"/>
            <p:cNvSpPr txBox="1">
              <a:spLocks noChangeArrowheads="1"/>
            </p:cNvSpPr>
            <p:nvPr/>
          </p:nvSpPr>
          <p:spPr bwMode="auto">
            <a:xfrm>
              <a:off x="6292057" y="2438400"/>
              <a:ext cx="2285206" cy="857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dirty="0" smtClean="0">
                  <a:latin typeface="Comic Sans MS"/>
                  <a:cs typeface="Comic Sans MS"/>
                </a:rPr>
                <a:t>Light ions (</a:t>
              </a:r>
              <a:r>
                <a:rPr lang="en-US" dirty="0" err="1" smtClean="0">
                  <a:latin typeface="Comic Sans MS"/>
                  <a:cs typeface="Comic Sans MS"/>
                </a:rPr>
                <a:t>d,Si,Cu</a:t>
              </a:r>
              <a:r>
                <a:rPr lang="en-US" dirty="0" smtClean="0">
                  <a:latin typeface="Comic Sans MS"/>
                  <a:cs typeface="Comic Sans MS"/>
                </a:rPr>
                <a:t>)</a:t>
              </a:r>
            </a:p>
            <a:p>
              <a:pPr eaLnBrk="0" hangingPunct="0">
                <a:lnSpc>
                  <a:spcPct val="100000"/>
                </a:lnSpc>
              </a:pP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Heavy </a:t>
              </a: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ions (</a:t>
              </a:r>
              <a:r>
                <a:rPr lang="en-US" sz="1700" b="1" dirty="0" err="1" smtClean="0">
                  <a:solidFill>
                    <a:srgbClr val="000000"/>
                  </a:solidFill>
                  <a:latin typeface="Comic Sans MS"/>
                  <a:cs typeface="Comic Sans MS"/>
                </a:rPr>
                <a:t>Au,U</a:t>
              </a: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)</a:t>
              </a:r>
              <a:endParaRPr lang="en-US" sz="17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  <a:p>
              <a:pPr eaLnBrk="0" hangingPunct="0">
                <a:lnSpc>
                  <a:spcPct val="100000"/>
                </a:lnSpc>
              </a:pP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50-</a:t>
              </a: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100 </a:t>
              </a:r>
              <a:r>
                <a:rPr lang="en-US" sz="1700" b="1" dirty="0" err="1">
                  <a:solidFill>
                    <a:srgbClr val="000000"/>
                  </a:solidFill>
                  <a:latin typeface="Comic Sans MS"/>
                  <a:cs typeface="Comic Sans MS"/>
                </a:rPr>
                <a:t>GeV/u</a:t>
              </a:r>
              <a:endParaRPr lang="en-US" sz="17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30" name="Text Box 26"/>
            <p:cNvSpPr txBox="1">
              <a:spLocks noChangeArrowheads="1"/>
            </p:cNvSpPr>
            <p:nvPr/>
          </p:nvSpPr>
          <p:spPr bwMode="auto">
            <a:xfrm>
              <a:off x="6188869" y="1482725"/>
              <a:ext cx="1887567" cy="5916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Polarized protons</a:t>
              </a:r>
              <a:endParaRPr lang="en-US" sz="1700" b="1" dirty="0" smtClean="0">
                <a:solidFill>
                  <a:srgbClr val="000000"/>
                </a:solidFill>
                <a:latin typeface="Comic Sans MS"/>
                <a:cs typeface="Comic Sans MS"/>
              </a:endParaRPr>
            </a:p>
            <a:p>
              <a:pPr eaLnBrk="0" hangingPunct="0">
                <a:lnSpc>
                  <a:spcPct val="100000"/>
                </a:lnSpc>
              </a:pP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100</a:t>
              </a:r>
              <a:r>
                <a:rPr lang="en-US" sz="1700" b="1" dirty="0">
                  <a:solidFill>
                    <a:srgbClr val="000000"/>
                  </a:solidFill>
                  <a:latin typeface="Comic Sans MS"/>
                  <a:cs typeface="Comic Sans MS"/>
                </a:rPr>
                <a:t>-250</a:t>
              </a:r>
              <a:r>
                <a:rPr lang="en-US" sz="17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 </a:t>
              </a:r>
              <a:r>
                <a:rPr lang="en-US" sz="1700" b="1" dirty="0" err="1" smtClean="0">
                  <a:solidFill>
                    <a:srgbClr val="000000"/>
                  </a:solidFill>
                  <a:latin typeface="Comic Sans MS"/>
                  <a:cs typeface="Comic Sans MS"/>
                </a:rPr>
                <a:t>GeV</a:t>
              </a:r>
              <a:endParaRPr lang="en-US" sz="17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32" name="AutoShape 28"/>
            <p:cNvSpPr>
              <a:spLocks/>
            </p:cNvSpPr>
            <p:nvPr/>
          </p:nvSpPr>
          <p:spPr bwMode="auto">
            <a:xfrm>
              <a:off x="4929981" y="1370000"/>
              <a:ext cx="76200" cy="2971800"/>
            </a:xfrm>
            <a:prstGeom prst="leftBrace">
              <a:avLst>
                <a:gd name="adj1" fmla="val 325000"/>
                <a:gd name="adj2" fmla="val 50000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4" name="Line 30"/>
            <p:cNvSpPr>
              <a:spLocks noChangeShapeType="1"/>
            </p:cNvSpPr>
            <p:nvPr/>
          </p:nvSpPr>
          <p:spPr bwMode="auto">
            <a:xfrm flipH="1">
              <a:off x="4244181" y="2857500"/>
              <a:ext cx="56692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7" name="Line 33"/>
            <p:cNvSpPr>
              <a:spLocks noChangeShapeType="1"/>
            </p:cNvSpPr>
            <p:nvPr/>
          </p:nvSpPr>
          <p:spPr bwMode="auto">
            <a:xfrm flipV="1">
              <a:off x="5996781" y="1562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8" name="Line 34"/>
            <p:cNvSpPr>
              <a:spLocks noChangeShapeType="1"/>
            </p:cNvSpPr>
            <p:nvPr/>
          </p:nvSpPr>
          <p:spPr bwMode="auto">
            <a:xfrm flipV="1">
              <a:off x="6072981" y="3848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40" name="Text Box 36"/>
            <p:cNvSpPr txBox="1">
              <a:spLocks noChangeArrowheads="1"/>
            </p:cNvSpPr>
            <p:nvPr/>
          </p:nvSpPr>
          <p:spPr bwMode="auto">
            <a:xfrm>
              <a:off x="6453981" y="868918"/>
              <a:ext cx="1160449" cy="354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(Existing)</a:t>
              </a:r>
              <a:endParaRPr lang="en-US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45" name="Picture 2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12274" y="779084"/>
              <a:ext cx="1053166" cy="523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6" name="TextBox 45"/>
          <p:cNvSpPr txBox="1"/>
          <p:nvPr/>
        </p:nvSpPr>
        <p:spPr>
          <a:xfrm>
            <a:off x="2343184" y="5810550"/>
            <a:ext cx="4990177" cy="373995"/>
          </a:xfrm>
          <a:prstGeom prst="rect">
            <a:avLst/>
          </a:prstGeom>
          <a:noFill/>
        </p:spPr>
        <p:txBody>
          <a:bodyPr wrap="none" lIns="96058" tIns="48029" rIns="96058" bIns="48029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u="sng" dirty="0" smtClean="0">
                <a:solidFill>
                  <a:srgbClr val="0000FF"/>
                </a:solidFill>
              </a:rPr>
              <a:t>Mission: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Studying the Physics of Strong Color Fields</a:t>
            </a:r>
          </a:p>
        </p:txBody>
      </p:sp>
      <p:sp>
        <p:nvSpPr>
          <p:cNvPr id="4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Date Placeholder 50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1, 2012</a:t>
            </a:r>
            <a:endParaRPr lang="en-GB"/>
          </a:p>
        </p:txBody>
      </p:sp>
      <p:sp>
        <p:nvSpPr>
          <p:cNvPr id="52" name="Slide Number Placeholder 5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53" name="Footer Placeholder 5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RIKEN Forward Physics - BNL</a:t>
            </a:r>
            <a:endParaRPr lang="en-GB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idea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25297" y="739922"/>
            <a:ext cx="8846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Electron Ion Collider project (EIC) </a:t>
            </a:r>
            <a:r>
              <a:rPr lang="en-US" b="1" dirty="0" smtClean="0"/>
              <a:t>-&gt; 2 options: </a:t>
            </a:r>
            <a:r>
              <a:rPr lang="en-US" b="1" dirty="0" smtClean="0">
                <a:solidFill>
                  <a:srgbClr val="000090"/>
                </a:solidFill>
              </a:rPr>
              <a:t>Brookhaven National Laboratory (</a:t>
            </a:r>
            <a:r>
              <a:rPr lang="en-US" b="1" dirty="0" err="1" smtClean="0">
                <a:solidFill>
                  <a:srgbClr val="000090"/>
                </a:solidFill>
              </a:rPr>
              <a:t>eRHIC</a:t>
            </a:r>
            <a:r>
              <a:rPr lang="en-US" b="1" dirty="0" smtClean="0">
                <a:solidFill>
                  <a:srgbClr val="000090"/>
                </a:solidFill>
              </a:rPr>
              <a:t>) </a:t>
            </a:r>
          </a:p>
          <a:p>
            <a:r>
              <a:rPr lang="en-US" b="1" dirty="0" smtClean="0"/>
              <a:t>                                                                                     </a:t>
            </a:r>
            <a:r>
              <a:rPr lang="en-US" b="1" dirty="0" smtClean="0">
                <a:solidFill>
                  <a:srgbClr val="008000"/>
                </a:solidFill>
              </a:rPr>
              <a:t>Thomas Jefferson National Laboratory (ELIC) </a:t>
            </a:r>
            <a:endParaRPr lang="en-US" b="1" dirty="0">
              <a:solidFill>
                <a:srgbClr val="008000"/>
              </a:solidFill>
            </a:endParaRPr>
          </a:p>
        </p:txBody>
      </p:sp>
      <p:pic>
        <p:nvPicPr>
          <p:cNvPr id="50" name="Picture 15" descr="EIC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668" y="1052043"/>
            <a:ext cx="511768" cy="46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137010" y="800632"/>
            <a:ext cx="8869980" cy="3075983"/>
            <a:chOff x="137010" y="800632"/>
            <a:chExt cx="8869980" cy="3075983"/>
          </a:xfrm>
        </p:grpSpPr>
        <p:grpSp>
          <p:nvGrpSpPr>
            <p:cNvPr id="11" name="Group 10"/>
            <p:cNvGrpSpPr/>
            <p:nvPr/>
          </p:nvGrpSpPr>
          <p:grpSpPr>
            <a:xfrm>
              <a:off x="137010" y="800632"/>
              <a:ext cx="3549211" cy="3075983"/>
              <a:chOff x="457200" y="875336"/>
              <a:chExt cx="3549211" cy="3075983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7200" y="875336"/>
                <a:ext cx="3549211" cy="3075983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992106" y="1237615"/>
                <a:ext cx="1327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20x250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5501301" y="830152"/>
              <a:ext cx="3505689" cy="3035791"/>
              <a:chOff x="5181111" y="915528"/>
              <a:chExt cx="3505689" cy="3035791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81111" y="915528"/>
                <a:ext cx="3505689" cy="3035791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718524" y="1314681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5x50 </a:t>
                </a:r>
                <a:r>
                  <a:rPr lang="en-US" b="1" dirty="0" err="1" smtClean="0">
                    <a:solidFill>
                      <a:srgbClr val="FF0000"/>
                    </a:solidFill>
                  </a:rPr>
                  <a:t>GeV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633960" y="4190799"/>
            <a:ext cx="3366063" cy="1663241"/>
            <a:chOff x="5829279" y="2228441"/>
            <a:chExt cx="3366063" cy="166324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7002465" y="2710903"/>
              <a:ext cx="1718153" cy="422452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4545" tIns="49163" rIns="94545" bIns="49163">
              <a:prstTxWarp prst="textNoShape">
                <a:avLst/>
              </a:prstTxWarp>
              <a:spAutoFit/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2100" b="1" dirty="0" err="1">
                  <a:solidFill>
                    <a:srgbClr val="333399"/>
                  </a:solidFill>
                  <a:latin typeface="URW Chancery L" charset="0"/>
                </a:rPr>
                <a:t>L</a:t>
              </a:r>
              <a:r>
                <a:rPr lang="it-IT" sz="2100" b="1" dirty="0">
                  <a:solidFill>
                    <a:srgbClr val="333399"/>
                  </a:solidFill>
                </a:rPr>
                <a:t> = 27.77 pb</a:t>
              </a:r>
              <a:r>
                <a:rPr lang="it-IT" sz="2100" b="1" baseline="30000" dirty="0">
                  <a:solidFill>
                    <a:srgbClr val="333399"/>
                  </a:solidFill>
                </a:rPr>
                <a:t>-1</a:t>
              </a:r>
            </a:p>
          </p:txBody>
        </p:sp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71572" y="2680395"/>
              <a:ext cx="850058" cy="6739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" name="Down Arrow 25"/>
            <p:cNvSpPr/>
            <p:nvPr/>
          </p:nvSpPr>
          <p:spPr bwMode="auto">
            <a:xfrm>
              <a:off x="7736967" y="3208514"/>
              <a:ext cx="348658" cy="238354"/>
            </a:xfrm>
            <a:prstGeom prst="downArrow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058" tIns="48029" rIns="96058" bIns="48029" numCol="1" rtlCol="0" anchor="t" anchorCtr="0" compatLnSpc="1">
              <a:prstTxWarp prst="textNoShape">
                <a:avLst/>
              </a:prstTxWarp>
            </a:bodyPr>
            <a:lstStyle/>
            <a:p>
              <a:pPr defTabSz="471951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19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19575" y="3403078"/>
              <a:ext cx="2275767" cy="373995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55 events </a:t>
              </a:r>
              <a:r>
                <a:rPr lang="en-US" dirty="0" smtClean="0">
                  <a:solidFill>
                    <a:srgbClr val="000090"/>
                  </a:solidFill>
                </a:rPr>
                <a:t>(DVCS + BH)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29279" y="2228441"/>
              <a:ext cx="1732875" cy="312440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 b="1" dirty="0" smtClean="0">
                  <a:solidFill>
                    <a:schemeClr val="tx1"/>
                  </a:solidFill>
                </a:rPr>
                <a:t>Roman </a:t>
              </a:r>
              <a:r>
                <a:rPr lang="en-US" sz="1400" b="1" dirty="0" smtClean="0"/>
                <a:t>Pots at HERA</a:t>
              </a:r>
              <a:endParaRPr lang="en-US" sz="1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29279" y="2228441"/>
              <a:ext cx="3279789" cy="1663241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" y="3969492"/>
            <a:ext cx="55161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high‐</a:t>
            </a:r>
            <a:r>
              <a:rPr lang="en-US" dirty="0" err="1" smtClean="0"/>
              <a:t>t</a:t>
            </a:r>
            <a:r>
              <a:rPr lang="en-US" dirty="0" smtClean="0"/>
              <a:t> acceptance mainly limited by magnet aperture</a:t>
            </a:r>
          </a:p>
          <a:p>
            <a:r>
              <a:rPr lang="en-US" dirty="0" smtClean="0"/>
              <a:t>• low‐</a:t>
            </a:r>
            <a:r>
              <a:rPr lang="en-US" dirty="0" err="1" smtClean="0"/>
              <a:t>t</a:t>
            </a:r>
            <a:r>
              <a:rPr lang="en-US" dirty="0" smtClean="0"/>
              <a:t> acceptance limited by beam envelop (~10σ)</a:t>
            </a:r>
          </a:p>
          <a:p>
            <a:r>
              <a:rPr lang="en-US" dirty="0" smtClean="0"/>
              <a:t>• </a:t>
            </a:r>
            <a:r>
              <a:rPr lang="en-US" dirty="0" err="1" smtClean="0"/>
              <a:t>t</a:t>
            </a:r>
            <a:r>
              <a:rPr lang="en-US" dirty="0" smtClean="0"/>
              <a:t>‐resolution limited by</a:t>
            </a:r>
          </a:p>
          <a:p>
            <a:pPr lvl="1"/>
            <a:r>
              <a:rPr lang="en-US" dirty="0" smtClean="0"/>
              <a:t>– beam angular divergence ~100μrad for small </a:t>
            </a:r>
            <a:r>
              <a:rPr lang="en-US" dirty="0" err="1" smtClean="0"/>
              <a:t>t</a:t>
            </a:r>
            <a:endParaRPr lang="en-US" dirty="0" smtClean="0"/>
          </a:p>
          <a:p>
            <a:pPr lvl="1"/>
            <a:r>
              <a:rPr lang="en-US" dirty="0" smtClean="0"/>
              <a:t>– uncertainties in vertex (</a:t>
            </a:r>
            <a:r>
              <a:rPr lang="en-US" dirty="0" err="1" smtClean="0"/>
              <a:t>x,y,z</a:t>
            </a:r>
            <a:r>
              <a:rPr lang="en-US" dirty="0" smtClean="0"/>
              <a:t>) and transport</a:t>
            </a:r>
          </a:p>
          <a:p>
            <a:pPr lvl="1"/>
            <a:r>
              <a:rPr lang="en-US" dirty="0" smtClean="0"/>
              <a:t>– ~&lt;5-10% resolution in </a:t>
            </a:r>
            <a:r>
              <a:rPr lang="en-US" dirty="0" err="1" smtClean="0"/>
              <a:t>t</a:t>
            </a:r>
            <a:r>
              <a:rPr lang="en-US" dirty="0" smtClean="0"/>
              <a:t> (RP at STAR)</a:t>
            </a:r>
            <a:endParaRPr lang="en-US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 measurement @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eRHIC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30</a:t>
            </a:fld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213356" y="970526"/>
            <a:ext cx="8577734" cy="3035300"/>
            <a:chOff x="213356" y="970526"/>
            <a:chExt cx="8577734" cy="3035300"/>
          </a:xfrm>
        </p:grpSpPr>
        <p:grpSp>
          <p:nvGrpSpPr>
            <p:cNvPr id="38" name="Group 37"/>
            <p:cNvGrpSpPr/>
            <p:nvPr/>
          </p:nvGrpSpPr>
          <p:grpSpPr>
            <a:xfrm>
              <a:off x="213356" y="970526"/>
              <a:ext cx="8577734" cy="3035300"/>
              <a:chOff x="213356" y="970526"/>
              <a:chExt cx="8577734" cy="3035300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3356" y="1044263"/>
                <a:ext cx="3159756" cy="2961563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38800" y="970526"/>
                <a:ext cx="3152290" cy="2943641"/>
              </a:xfrm>
              <a:prstGeom prst="rect">
                <a:avLst/>
              </a:prstGeom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838033" y="1424521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</a:t>
              </a:r>
              <a:r>
                <a:rPr lang="en-US" b="1" dirty="0" smtClean="0">
                  <a:solidFill>
                    <a:srgbClr val="FF0000"/>
                  </a:solidFill>
                </a:rPr>
                <a:t>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07854" y="1347576"/>
              <a:ext cx="149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</a:t>
              </a:r>
              <a:r>
                <a:rPr lang="en-US" b="1" dirty="0" smtClean="0">
                  <a:solidFill>
                    <a:srgbClr val="FF0000"/>
                  </a:solidFill>
                </a:rPr>
                <a:t>x100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 smtClean="0">
                <a:solidFill>
                  <a:srgbClr val="FF0000"/>
                </a:solidFill>
              </a:endParaRPr>
            </a:p>
          </p:txBody>
        </p:sp>
      </p:grp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8"/>
          <p:cNvGrpSpPr/>
          <p:nvPr/>
        </p:nvGrpSpPr>
        <p:grpSpPr>
          <a:xfrm>
            <a:off x="3408" y="-263525"/>
            <a:ext cx="5720378" cy="6858000"/>
            <a:chOff x="3408" y="-263525"/>
            <a:chExt cx="5720378" cy="6858000"/>
          </a:xfrm>
        </p:grpSpPr>
        <p:pic>
          <p:nvPicPr>
            <p:cNvPr id="5" name="Picture 4" descr="5x10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3408" y="-263525"/>
              <a:ext cx="5720378" cy="68580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005818" y="4838665"/>
              <a:ext cx="18321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(~ 10 months EIC)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5" name="Group 13"/>
          <p:cNvGrpSpPr/>
          <p:nvPr/>
        </p:nvGrpSpPr>
        <p:grpSpPr>
          <a:xfrm>
            <a:off x="51540" y="389896"/>
            <a:ext cx="5314271" cy="4986337"/>
            <a:chOff x="-969269" y="387281"/>
            <a:chExt cx="5314271" cy="4986337"/>
          </a:xfrm>
        </p:grpSpPr>
        <p:sp>
          <p:nvSpPr>
            <p:cNvPr id="13" name="Rectangle 12"/>
            <p:cNvSpPr/>
            <p:nvPr/>
          </p:nvSpPr>
          <p:spPr>
            <a:xfrm>
              <a:off x="-969269" y="387281"/>
              <a:ext cx="5314271" cy="4986337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 descr="5x10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rcRect l="34121" t="51437" r="36587" b="25467"/>
                <a:stretch>
                  <a:fillRect/>
                </a:stretch>
              </p:blipFill>
            </mc:Choice>
            <mc:Fallback>
              <p:blipFill>
                <a:blip r:embed="rId4"/>
                <a:srcRect l="34121" t="51437" r="36587" b="25467"/>
                <a:stretch>
                  <a:fillRect/>
                </a:stretch>
              </p:blipFill>
            </mc:Fallback>
          </mc:AlternateContent>
          <p:spPr>
            <a:xfrm>
              <a:off x="-930050" y="387281"/>
              <a:ext cx="5275052" cy="4986337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25886" y="-218573"/>
            <a:ext cx="5402580" cy="6476999"/>
            <a:chOff x="63500" y="-196850"/>
            <a:chExt cx="5402580" cy="6476999"/>
          </a:xfrm>
        </p:grpSpPr>
        <p:pic>
          <p:nvPicPr>
            <p:cNvPr id="17" name="Picture 16" descr="20x25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tretch>
                  <a:fillRect/>
                </a:stretch>
              </p:blipFill>
            </mc:Choice>
            <mc:Fallback>
              <p:blipFill>
                <a:blip r:embed="rId6"/>
                <a:stretch>
                  <a:fillRect/>
                </a:stretch>
              </p:blipFill>
            </mc:Fallback>
          </mc:AlternateContent>
          <p:spPr>
            <a:xfrm>
              <a:off x="63500" y="-196850"/>
              <a:ext cx="5402580" cy="6476999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133591" y="4669388"/>
              <a:ext cx="15973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(~ 3.5 weeks EIC)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31</a:t>
            </a:fld>
            <a:endParaRPr lang="en-US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48601" y="825500"/>
          <a:ext cx="2271713" cy="782638"/>
        </p:xfrm>
        <a:graphic>
          <a:graphicData uri="http://schemas.openxmlformats.org/presentationml/2006/ole">
            <p:oleObj spid="_x0000_s256002" name="Equation" r:id="rId7" imgW="1143000" imgH="3937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7954962" y="866219"/>
          <a:ext cx="731838" cy="328613"/>
        </p:xfrm>
        <a:graphic>
          <a:graphicData uri="http://schemas.openxmlformats.org/presentationml/2006/ole">
            <p:oleObj spid="_x0000_s256003" name="Equation" r:id="rId8" imgW="368300" imgH="16510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942627" y="1287165"/>
            <a:ext cx="897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=5.6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6399" y="1793319"/>
            <a:ext cx="35976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Specifications: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Statistical error down to 1%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It uses smeared </a:t>
            </a:r>
            <a:r>
              <a:rPr lang="en-US" b="1" dirty="0" err="1" smtClean="0"/>
              <a:t>t</a:t>
            </a:r>
            <a:r>
              <a:rPr lang="en-US" b="1" dirty="0" smtClean="0"/>
              <a:t> values (5% momentum </a:t>
            </a:r>
            <a:r>
              <a:rPr lang="en-US" b="1" dirty="0" err="1" smtClean="0"/>
              <a:t>resol</a:t>
            </a:r>
            <a:r>
              <a:rPr lang="en-US" b="1" dirty="0" smtClean="0"/>
              <a:t>.)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|</a:t>
            </a:r>
            <a:r>
              <a:rPr lang="en-US" b="1" dirty="0" err="1" smtClean="0"/>
              <a:t>t</a:t>
            </a:r>
            <a:r>
              <a:rPr lang="en-US" b="1" dirty="0" smtClean="0"/>
              <a:t>|-binning –&gt; 3 * resolution (or   </a:t>
            </a:r>
          </a:p>
          <a:p>
            <a:pPr marL="177800" indent="-177800"/>
            <a:r>
              <a:rPr lang="en-US" b="1" dirty="0" smtClean="0"/>
              <a:t>                                                 higher)</a:t>
            </a:r>
            <a:endParaRPr lang="en-US" b="1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466080" y="127111"/>
            <a:ext cx="360959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dσ/d|t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|- Stage 1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grpSp>
        <p:nvGrpSpPr>
          <p:cNvPr id="19" name="Group 23"/>
          <p:cNvGrpSpPr/>
          <p:nvPr/>
        </p:nvGrpSpPr>
        <p:grpSpPr>
          <a:xfrm>
            <a:off x="5417009" y="3961194"/>
            <a:ext cx="3661839" cy="2149025"/>
            <a:chOff x="159081" y="255208"/>
            <a:chExt cx="5506700" cy="2238488"/>
          </a:xfrm>
        </p:grpSpPr>
        <p:pic>
          <p:nvPicPr>
            <p:cNvPr id="25" name="Picture 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13356" y="944784"/>
              <a:ext cx="2667293" cy="14536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grpSp>
          <p:nvGrpSpPr>
            <p:cNvPr id="20" name="Group 11"/>
            <p:cNvGrpSpPr>
              <a:grpSpLocks noChangeAspect="1"/>
            </p:cNvGrpSpPr>
            <p:nvPr/>
          </p:nvGrpSpPr>
          <p:grpSpPr bwMode="auto">
            <a:xfrm>
              <a:off x="2840097" y="972877"/>
              <a:ext cx="2803974" cy="1425581"/>
              <a:chOff x="2850" y="2063"/>
              <a:chExt cx="2456" cy="1270"/>
            </a:xfrm>
          </p:grpSpPr>
          <p:pic>
            <p:nvPicPr>
              <p:cNvPr id="29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2850" y="2063"/>
                <a:ext cx="2456" cy="1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30" name="Rectangle 13"/>
              <p:cNvSpPr>
                <a:spLocks noChangeArrowheads="1"/>
              </p:cNvSpPr>
              <p:nvPr/>
            </p:nvSpPr>
            <p:spPr bwMode="auto">
              <a:xfrm>
                <a:off x="4966" y="2381"/>
                <a:ext cx="227" cy="11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1799679" y="303296"/>
              <a:ext cx="3456220" cy="6732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DVCS |</a:t>
              </a:r>
              <a:r>
                <a:rPr lang="en-US" b="1" dirty="0" err="1" smtClean="0">
                  <a:solidFill>
                    <a:srgbClr val="000090"/>
                  </a:solidFill>
                </a:rPr>
                <a:t>t</a:t>
              </a:r>
              <a:r>
                <a:rPr lang="en-US" b="1" dirty="0" smtClean="0">
                  <a:solidFill>
                    <a:srgbClr val="000090"/>
                  </a:solidFill>
                </a:rPr>
                <a:t>|-slope @ HERA (15 years)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9081" y="255208"/>
              <a:ext cx="5506700" cy="2238488"/>
            </a:xfrm>
            <a:prstGeom prst="rect">
              <a:avLst/>
            </a:prstGeom>
            <a:noFill/>
            <a:ln w="38100" cmpd="sng"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31"/>
          <p:cNvGrpSpPr/>
          <p:nvPr/>
        </p:nvGrpSpPr>
        <p:grpSpPr>
          <a:xfrm>
            <a:off x="18544" y="97035"/>
            <a:ext cx="6154660" cy="5402580"/>
            <a:chOff x="18544" y="97035"/>
            <a:chExt cx="6154660" cy="5402580"/>
          </a:xfrm>
        </p:grpSpPr>
        <p:pic>
          <p:nvPicPr>
            <p:cNvPr id="21" name="Picture 20" descr="20x25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1"/>
                <a:stretch>
                  <a:fillRect/>
                </a:stretch>
              </p:blipFill>
            </mc:Choice>
            <mc:Fallback>
              <p:blipFill>
                <a:blip r:embed="rId12"/>
                <a:stretch>
                  <a:fillRect/>
                </a:stretch>
              </p:blipFill>
            </mc:Fallback>
          </mc:AlternateContent>
          <p:spPr>
            <a:xfrm>
              <a:off x="18544" y="97035"/>
              <a:ext cx="5402580" cy="540258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4714000" y="3961194"/>
              <a:ext cx="14592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(~10 months)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lot-BC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1409161"/>
            <a:ext cx="9144000" cy="4039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p:oleObj spid="_x0000_s409602" name="Equation" r:id="rId5" imgW="3378200" imgH="406400" progId="Equation.3">
              <p:embed/>
            </p:oleObj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094066" y="45027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5"/>
          <p:cNvGrpSpPr/>
          <p:nvPr/>
        </p:nvGrpSpPr>
        <p:grpSpPr>
          <a:xfrm>
            <a:off x="213356" y="1063789"/>
            <a:ext cx="7816608" cy="2438400"/>
            <a:chOff x="213356" y="1502071"/>
            <a:chExt cx="7816608" cy="2438400"/>
          </a:xfrm>
        </p:grpSpPr>
        <p:pic>
          <p:nvPicPr>
            <p:cNvPr id="21" name="Picture 20" descr="plotGPDH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4372364" y="1502071"/>
              <a:ext cx="3657600" cy="2438400"/>
            </a:xfrm>
            <a:prstGeom prst="rect">
              <a:avLst/>
            </a:prstGeom>
          </p:spPr>
        </p:pic>
        <p:pic>
          <p:nvPicPr>
            <p:cNvPr id="24" name="Picture 23" descr="plotGPDEG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tretch>
                  <a:fillRect/>
                </a:stretch>
              </p:blipFill>
            </mc:Choice>
            <mc:Fallback>
              <p:blipFill>
                <a:blip r:embed="rId6"/>
                <a:stretch>
                  <a:fillRect/>
                </a:stretch>
              </p:blipFill>
            </mc:Fallback>
          </mc:AlternateContent>
          <p:spPr>
            <a:xfrm>
              <a:off x="213356" y="1510472"/>
              <a:ext cx="3657600" cy="2425700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304073" y="726763"/>
            <a:ext cx="8170170" cy="3034352"/>
            <a:chOff x="304073" y="726763"/>
            <a:chExt cx="8170170" cy="3034352"/>
          </a:xfrm>
        </p:grpSpPr>
        <p:sp>
          <p:nvSpPr>
            <p:cNvPr id="26" name="TextBox 25"/>
            <p:cNvSpPr txBox="1"/>
            <p:nvPr/>
          </p:nvSpPr>
          <p:spPr>
            <a:xfrm>
              <a:off x="304073" y="803707"/>
              <a:ext cx="6724918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0000FF"/>
                  </a:solidFill>
                </a:rPr>
                <a:t>Obtain the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GPDs</a:t>
              </a:r>
              <a:r>
                <a:rPr lang="en-US" b="1" dirty="0" smtClean="0">
                  <a:solidFill>
                    <a:srgbClr val="0000FF"/>
                  </a:solidFill>
                </a:rPr>
                <a:t> from global fits on present data and pseudo-data</a:t>
              </a:r>
            </a:p>
            <a:p>
              <a:pPr marL="228600" indent="-228600">
                <a:buFont typeface="Wingdings" charset="2"/>
                <a:buChar char="Ø"/>
              </a:pPr>
              <a:endParaRPr lang="en-US" b="1" dirty="0" smtClean="0">
                <a:solidFill>
                  <a:srgbClr val="0000FF"/>
                </a:solidFill>
              </a:endParaRPr>
            </a:p>
            <a:p>
              <a:pPr marL="228600" indent="-228600">
                <a:buFont typeface="Wingdings" charset="2"/>
                <a:buChar char="Ø"/>
              </a:pPr>
              <a:r>
                <a:rPr lang="en-US" b="1" dirty="0" smtClean="0">
                  <a:solidFill>
                    <a:srgbClr val="0000FF"/>
                  </a:solidFill>
                </a:rPr>
                <a:t>Fourier transform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GPDs</a:t>
              </a:r>
              <a:r>
                <a:rPr lang="en-US" b="1" dirty="0" smtClean="0">
                  <a:solidFill>
                    <a:srgbClr val="0000FF"/>
                  </a:solidFill>
                </a:rPr>
                <a:t> to obtain image in </a:t>
              </a:r>
              <a:r>
                <a:rPr lang="en-US" b="1" dirty="0" err="1" smtClean="0">
                  <a:solidFill>
                    <a:srgbClr val="0000FF"/>
                  </a:solidFill>
                </a:rPr>
                <a:t>b</a:t>
              </a:r>
              <a:r>
                <a:rPr lang="en-US" b="1" dirty="0" smtClean="0">
                  <a:solidFill>
                    <a:srgbClr val="0000FF"/>
                  </a:solidFill>
                </a:rPr>
                <a:t>-space</a:t>
              </a:r>
            </a:p>
            <a:p>
              <a:pPr marL="228600" indent="-228600">
                <a:buFont typeface="Wingdings" charset="2"/>
                <a:buChar char="Ø"/>
              </a:pPr>
              <a:endParaRPr lang="en-US" b="1" dirty="0">
                <a:solidFill>
                  <a:srgbClr val="0000FF"/>
                </a:solidFill>
              </a:endParaRPr>
            </a:p>
          </p:txBody>
        </p:sp>
        <p:pic>
          <p:nvPicPr>
            <p:cNvPr id="27" name="Picture 26" descr="Screen shot 2012-07-30 at 10.06.02 AM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5138" y="1940474"/>
              <a:ext cx="7544528" cy="1820641"/>
            </a:xfrm>
            <a:prstGeom prst="rect">
              <a:avLst/>
            </a:prstGeom>
          </p:spPr>
        </p:pic>
        <p:pic>
          <p:nvPicPr>
            <p:cNvPr id="28" name="Picture 27" descr="Screen shot 2012-07-30 at 10.08.39 AM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28991" y="726763"/>
              <a:ext cx="1445252" cy="1390714"/>
            </a:xfrm>
            <a:prstGeom prst="rect">
              <a:avLst/>
            </a:prstGeom>
          </p:spPr>
        </p:pic>
      </p:grpSp>
      <p:grpSp>
        <p:nvGrpSpPr>
          <p:cNvPr id="30" name="Group 29"/>
          <p:cNvGrpSpPr/>
          <p:nvPr/>
        </p:nvGrpSpPr>
        <p:grpSpPr>
          <a:xfrm>
            <a:off x="213356" y="803707"/>
            <a:ext cx="7816608" cy="2700010"/>
            <a:chOff x="213356" y="803707"/>
            <a:chExt cx="7816608" cy="2700010"/>
          </a:xfrm>
        </p:grpSpPr>
        <p:sp>
          <p:nvSpPr>
            <p:cNvPr id="19" name="TextBox 18"/>
            <p:cNvSpPr txBox="1"/>
            <p:nvPr/>
          </p:nvSpPr>
          <p:spPr>
            <a:xfrm>
              <a:off x="3813652" y="803707"/>
              <a:ext cx="11361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FF0000"/>
                  </a:solidFill>
                </a:rPr>
                <a:t>…FIT…</a:t>
              </a:r>
              <a:endParaRPr lang="en-US" sz="28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2" name="Group 24"/>
            <p:cNvGrpSpPr/>
            <p:nvPr/>
          </p:nvGrpSpPr>
          <p:grpSpPr>
            <a:xfrm>
              <a:off x="213356" y="1065317"/>
              <a:ext cx="7816608" cy="2438400"/>
              <a:chOff x="213356" y="1065317"/>
              <a:chExt cx="7816608" cy="2438400"/>
            </a:xfrm>
          </p:grpSpPr>
          <p:pic>
            <p:nvPicPr>
              <p:cNvPr id="22" name="Picture 21" descr="plotGPDEsea.eps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9"/>
                  <a:stretch>
                    <a:fillRect/>
                  </a:stretch>
                </p:blipFill>
              </mc:Choice>
              <mc:Fallback>
                <p:blipFill>
                  <a:blip r:embed="rId10"/>
                  <a:stretch>
                    <a:fillRect/>
                  </a:stretch>
                </p:blipFill>
              </mc:Fallback>
            </mc:AlternateContent>
            <p:spPr>
              <a:xfrm>
                <a:off x="213356" y="1065317"/>
                <a:ext cx="3657600" cy="2438400"/>
              </a:xfrm>
              <a:prstGeom prst="rect">
                <a:avLst/>
              </a:prstGeom>
            </p:spPr>
          </p:pic>
          <p:pic>
            <p:nvPicPr>
              <p:cNvPr id="23" name="Picture 22" descr="plotGPDHsea.pdf"/>
              <p:cNvPicPr>
                <a:picLocks noChangeAspect="1"/>
              </p:cNvPicPr>
              <p:nvPr/>
            </p:nvPicPr>
            <mc:AlternateContent>
              <mc:Choice xmlns:ma="http://schemas.microsoft.com/office/mac/drawingml/2008/main" Requires="ma">
                <p:blipFill>
                  <a:blip r:embed="rId11"/>
                  <a:stretch>
                    <a:fillRect/>
                  </a:stretch>
                </p:blipFill>
              </mc:Choice>
              <mc:Fallback>
                <p:blipFill>
                  <a:blip r:embed="rId12"/>
                  <a:stretch>
                    <a:fillRect/>
                  </a:stretch>
                </p:blipFill>
              </mc:Fallback>
            </mc:AlternateContent>
            <p:spPr>
              <a:xfrm>
                <a:off x="4372364" y="1065317"/>
                <a:ext cx="3657600" cy="2425700"/>
              </a:xfrm>
              <a:prstGeom prst="rect">
                <a:avLst/>
              </a:prstGeom>
            </p:spPr>
          </p:pic>
        </p:grp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04073" y="3066193"/>
            <a:ext cx="8660172" cy="3077432"/>
            <a:chOff x="304073" y="3066193"/>
            <a:chExt cx="8660172" cy="3077432"/>
          </a:xfrm>
        </p:grpSpPr>
        <p:graphicFrame>
          <p:nvGraphicFramePr>
            <p:cNvPr id="10" name="Object 9"/>
            <p:cNvGraphicFramePr>
              <a:graphicFrameLocks noChangeAspect="1"/>
            </p:cNvGraphicFramePr>
            <p:nvPr/>
          </p:nvGraphicFramePr>
          <p:xfrm>
            <a:off x="465138" y="5624513"/>
            <a:ext cx="4484687" cy="519112"/>
          </p:xfrm>
          <a:graphic>
            <a:graphicData uri="http://schemas.openxmlformats.org/presentationml/2006/ole">
              <p:oleObj spid="_x0000_s282626" name="Equation" r:id="rId13" imgW="2908300" imgH="355600" progId="Equation.3">
                <p:embed/>
              </p:oleObj>
            </a:graphicData>
          </a:graphic>
        </p:graphicFrame>
        <p:pic>
          <p:nvPicPr>
            <p:cNvPr id="11" name="Picture 10" descr="plotGPD1D-q-qT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4"/>
                <a:srcRect r="49831"/>
                <a:stretch>
                  <a:fillRect/>
                </a:stretch>
              </p:blipFill>
            </mc:Choice>
            <mc:Fallback>
              <p:blipFill>
                <a:blip r:embed="rId15"/>
                <a:srcRect r="49831"/>
                <a:stretch>
                  <a:fillRect/>
                </a:stretch>
              </p:blipFill>
            </mc:Fallback>
          </mc:AlternateContent>
          <p:spPr>
            <a:xfrm>
              <a:off x="304073" y="3659515"/>
              <a:ext cx="2920001" cy="1985746"/>
            </a:xfrm>
            <a:prstGeom prst="rect">
              <a:avLst/>
            </a:prstGeom>
          </p:spPr>
        </p:pic>
        <p:pic>
          <p:nvPicPr>
            <p:cNvPr id="13" name="Picture 12" descr="plotGPD1D-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6"/>
                <a:stretch>
                  <a:fillRect/>
                </a:stretch>
              </p:blipFill>
            </mc:Choice>
            <mc:Fallback>
              <p:blipFill>
                <a:blip r:embed="rId17"/>
                <a:stretch>
                  <a:fillRect/>
                </a:stretch>
              </p:blipFill>
            </mc:Fallback>
          </mc:AlternateContent>
          <p:spPr>
            <a:xfrm>
              <a:off x="3365169" y="3757219"/>
              <a:ext cx="2654631" cy="179187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230783" y="4689602"/>
              <a:ext cx="27334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Errors are extrapolated for:</a:t>
              </a:r>
            </a:p>
            <a:p>
              <a:r>
                <a:rPr lang="en-US" dirty="0" smtClean="0"/>
                <a:t>|</a:t>
              </a:r>
              <a:r>
                <a:rPr lang="en-US" dirty="0" err="1" smtClean="0"/>
                <a:t>t|</a:t>
              </a:r>
              <a:r>
                <a:rPr lang="en-US" dirty="0" err="1" smtClean="0">
                  <a:sym typeface="Wingdings"/>
                </a:rPr>
                <a:t></a:t>
              </a:r>
              <a:r>
                <a:rPr lang="en-US" dirty="0" smtClean="0">
                  <a:sym typeface="Wingdings"/>
                </a:rPr>
                <a:t> </a:t>
              </a:r>
              <a:r>
                <a:rPr lang="en-US" dirty="0" smtClean="0"/>
                <a:t> 0 ; |</a:t>
              </a:r>
              <a:r>
                <a:rPr lang="en-US" dirty="0" err="1" smtClean="0"/>
                <a:t>t</a:t>
              </a:r>
              <a:r>
                <a:rPr lang="en-US" dirty="0" smtClean="0"/>
                <a:t>| &gt; 1.5 GeV</a:t>
              </a:r>
              <a:r>
                <a:rPr lang="en-US" baseline="30000" dirty="0" smtClean="0"/>
                <a:t>2</a:t>
              </a:r>
              <a:r>
                <a:rPr lang="en-US" dirty="0" smtClean="0"/>
                <a:t> </a:t>
              </a:r>
              <a:endParaRPr lang="en-US" dirty="0"/>
            </a:p>
          </p:txBody>
        </p:sp>
        <p:sp>
          <p:nvSpPr>
            <p:cNvPr id="18" name="Notched Right Arrow 17"/>
            <p:cNvSpPr/>
            <p:nvPr/>
          </p:nvSpPr>
          <p:spPr>
            <a:xfrm rot="6731882">
              <a:off x="3846685" y="3288659"/>
              <a:ext cx="672900" cy="227967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13356" y="726763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982200" y="254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" y="169749"/>
            <a:ext cx="5419314" cy="3699434"/>
          </a:xfrm>
          <a:prstGeom prst="rect">
            <a:avLst/>
          </a:prstGeom>
        </p:spPr>
      </p:pic>
      <p:pic>
        <p:nvPicPr>
          <p:cNvPr id="11" name="Picture 10" descr="plotGPD1D-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032169" y="4316737"/>
            <a:ext cx="2654631" cy="1791876"/>
          </a:xfrm>
          <a:prstGeom prst="rect">
            <a:avLst/>
          </a:prstGeom>
        </p:spPr>
      </p:pic>
      <p:pic>
        <p:nvPicPr>
          <p:cNvPr id="12" name="Picture 11" descr="plotGPD1D-q-q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" y="4230202"/>
            <a:ext cx="5820292" cy="19857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123" y="3860870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397" y="938696"/>
            <a:ext cx="385760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A global fit over all mock data was done, based on the </a:t>
            </a:r>
            <a:r>
              <a:rPr lang="en-US" sz="1600" b="1" dirty="0" err="1" smtClean="0"/>
              <a:t>GPDs</a:t>
            </a:r>
            <a:r>
              <a:rPr lang="en-US" sz="1600" b="1" dirty="0" smtClean="0"/>
              <a:t>-based model:</a:t>
            </a:r>
          </a:p>
          <a:p>
            <a:pPr marL="228600" indent="-228600"/>
            <a:r>
              <a:rPr lang="en-US" sz="1600" b="1" dirty="0" smtClean="0"/>
              <a:t>       </a:t>
            </a:r>
            <a:r>
              <a:rPr lang="en-US" sz="1200" b="1" dirty="0" smtClean="0">
                <a:solidFill>
                  <a:srgbClr val="0000FF"/>
                </a:solidFill>
              </a:rPr>
              <a:t>[K. </a:t>
            </a:r>
            <a:r>
              <a:rPr lang="en-US" sz="12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200" b="1" dirty="0" smtClean="0">
                <a:solidFill>
                  <a:srgbClr val="0000FF"/>
                </a:solidFill>
              </a:rPr>
              <a:t>, D </a:t>
            </a:r>
            <a:r>
              <a:rPr lang="en-US" sz="1200" b="1" dirty="0" err="1" smtClean="0">
                <a:solidFill>
                  <a:srgbClr val="0000FF"/>
                </a:solidFill>
              </a:rPr>
              <a:t>Müller</a:t>
            </a:r>
            <a:r>
              <a:rPr lang="en-US" sz="1200" b="1" dirty="0" smtClean="0">
                <a:solidFill>
                  <a:srgbClr val="0000FF"/>
                </a:solidFill>
              </a:rPr>
              <a:t>, K. </a:t>
            </a:r>
            <a:r>
              <a:rPr lang="en-US" sz="12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2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2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Known values </a:t>
            </a:r>
            <a:r>
              <a:rPr lang="en-US" sz="1600" b="1" i="1" dirty="0" err="1" smtClean="0"/>
              <a:t>q(x</a:t>
            </a:r>
            <a:r>
              <a:rPr lang="en-US" sz="1600" b="1" i="1" dirty="0" smtClean="0"/>
              <a:t>)</a:t>
            </a:r>
            <a:r>
              <a:rPr lang="en-US" sz="1600" b="1" dirty="0" smtClean="0"/>
              <a:t>, </a:t>
            </a:r>
            <a:r>
              <a:rPr lang="en-US" sz="1600" b="1" i="1" dirty="0" err="1" smtClean="0"/>
              <a:t>g(x</a:t>
            </a:r>
            <a:r>
              <a:rPr lang="en-US" sz="1600" b="1" i="1" dirty="0" smtClean="0"/>
              <a:t>)</a:t>
            </a:r>
            <a:r>
              <a:rPr lang="en-US" sz="1600" b="1" dirty="0" smtClean="0"/>
              <a:t> are assumed for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q</a:t>
            </a:r>
            <a:r>
              <a:rPr lang="en-US" sz="1600" b="1" i="1" dirty="0" smtClean="0"/>
              <a:t>, H</a:t>
            </a:r>
            <a:r>
              <a:rPr lang="en-US" sz="1600" b="1" i="1" baseline="30000" dirty="0" smtClean="0"/>
              <a:t>g </a:t>
            </a:r>
            <a:r>
              <a:rPr lang="en-US" sz="1600" b="1" dirty="0" smtClean="0"/>
              <a:t>(</a:t>
            </a:r>
            <a:r>
              <a:rPr lang="en-US" sz="1600" b="1" dirty="0" smtClean="0"/>
              <a:t>at </a:t>
            </a:r>
            <a:r>
              <a:rPr lang="en-US" sz="1600" b="1" dirty="0" err="1" smtClean="0"/>
              <a:t>t</a:t>
            </a:r>
            <a:r>
              <a:rPr lang="en-US" sz="1600" b="1" dirty="0" smtClean="0"/>
              <a:t>=0 forward limits </a:t>
            </a:r>
            <a:r>
              <a:rPr lang="en-US" sz="1600" b="1" i="1" dirty="0" err="1" smtClean="0"/>
              <a:t>E</a:t>
            </a:r>
            <a:r>
              <a:rPr lang="en-US" sz="1600" b="1" i="1" baseline="30000" dirty="0" err="1" smtClean="0"/>
              <a:t>q</a:t>
            </a:r>
            <a:r>
              <a:rPr lang="en-US" sz="1600" b="1" i="1" dirty="0" smtClean="0"/>
              <a:t>, </a:t>
            </a:r>
            <a:r>
              <a:rPr lang="en-US" sz="1600" b="1" i="1" dirty="0" err="1" smtClean="0"/>
              <a:t>E</a:t>
            </a:r>
            <a:r>
              <a:rPr lang="en-US" sz="1600" b="1" i="1" baseline="30000" dirty="0" err="1" smtClean="0"/>
              <a:t>g</a:t>
            </a:r>
            <a:r>
              <a:rPr lang="en-US" sz="1600" b="1" i="1" baseline="30000" dirty="0" smtClean="0"/>
              <a:t> </a:t>
            </a:r>
            <a:r>
              <a:rPr lang="en-US" sz="1600" b="1" baseline="30000" dirty="0" smtClean="0"/>
              <a:t> </a:t>
            </a:r>
            <a:r>
              <a:rPr lang="en-US" sz="1600" b="1" dirty="0" smtClean="0"/>
              <a:t>are unknown)</a:t>
            </a:r>
          </a:p>
          <a:p>
            <a:pPr marL="228600" indent="-228600"/>
            <a:endParaRPr lang="en-US" sz="1600" b="1" dirty="0" smtClean="0"/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Excellent reconstruction of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sea</a:t>
            </a:r>
            <a:r>
              <a:rPr lang="en-US" sz="1600" b="1" i="1" dirty="0" smtClean="0"/>
              <a:t>,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sea</a:t>
            </a:r>
            <a:r>
              <a:rPr lang="en-US" sz="1600" b="1" i="1" baseline="30000" dirty="0" smtClean="0"/>
              <a:t> </a:t>
            </a:r>
            <a:r>
              <a:rPr lang="en-US" sz="1600" b="1" baseline="30000" dirty="0" smtClean="0"/>
              <a:t> </a:t>
            </a:r>
            <a:r>
              <a:rPr lang="en-US" sz="1600" b="1" dirty="0" smtClean="0"/>
              <a:t>and good reconstruction of </a:t>
            </a:r>
            <a:r>
              <a:rPr lang="en-US" sz="1600" b="1" i="1" dirty="0" smtClean="0"/>
              <a:t>H</a:t>
            </a:r>
            <a:r>
              <a:rPr lang="en-US" sz="1600" b="1" i="1" baseline="30000" dirty="0" smtClean="0"/>
              <a:t>g</a:t>
            </a:r>
            <a:r>
              <a:rPr lang="en-US" sz="1600" b="1" i="1" dirty="0" smtClean="0"/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/>
            <a:endParaRPr lang="en-US" sz="1600" b="1" dirty="0" smtClean="0"/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514600" y="2616200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" y="3341467"/>
            <a:ext cx="40967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err="1" smtClean="0"/>
              <a:t>uncert</a:t>
            </a:r>
            <a:r>
              <a:rPr lang="en-US" dirty="0" smtClean="0"/>
              <a:t>. (non-relativistic approximation)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grpSp>
        <p:nvGrpSpPr>
          <p:cNvPr id="24" name="Group 23"/>
          <p:cNvGrpSpPr/>
          <p:nvPr/>
        </p:nvGrpSpPr>
        <p:grpSpPr>
          <a:xfrm>
            <a:off x="4096782" y="3580299"/>
            <a:ext cx="5058074" cy="2213427"/>
            <a:chOff x="4096782" y="3580299"/>
            <a:chExt cx="5058074" cy="2213427"/>
          </a:xfrm>
        </p:grpSpPr>
        <p:pic>
          <p:nvPicPr>
            <p:cNvPr id="11" name="Picture 10" descr="J.Psi.20x250.xQ2-1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4096782" y="4071307"/>
              <a:ext cx="2543258" cy="1722419"/>
            </a:xfrm>
            <a:prstGeom prst="rect">
              <a:avLst/>
            </a:prstGeom>
          </p:spPr>
        </p:pic>
        <p:pic>
          <p:nvPicPr>
            <p:cNvPr id="12" name="Picture 11" descr="J.Psi.5x100.xQ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6612946" y="4072221"/>
              <a:ext cx="2541910" cy="1721505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5549367" y="3580299"/>
              <a:ext cx="34556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FF"/>
                  </a:solidFill>
                </a:rPr>
                <a:t>Plots from E. </a:t>
              </a:r>
              <a:r>
                <a:rPr lang="en-US" sz="1600" b="1" dirty="0" err="1" smtClean="0">
                  <a:solidFill>
                    <a:srgbClr val="0000FF"/>
                  </a:solidFill>
                </a:rPr>
                <a:t>Aschenauer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and M. Diehl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624" y="7396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6961" y="887633"/>
            <a:ext cx="1308100" cy="838200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7289800" y="2730501"/>
            <a:ext cx="445261" cy="431800"/>
          </a:xfrm>
          <a:prstGeom prst="ellipse">
            <a:avLst/>
          </a:prstGeom>
          <a:solidFill>
            <a:schemeClr val="accent5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>
            <a:stCxn id="18" idx="2"/>
            <a:endCxn id="19" idx="0"/>
          </p:cNvCxnSpPr>
          <p:nvPr/>
        </p:nvCxnSpPr>
        <p:spPr>
          <a:xfrm rot="5400000">
            <a:off x="7429387" y="1808877"/>
            <a:ext cx="1004668" cy="8385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Notched Right Arrow 21"/>
          <p:cNvSpPr/>
          <p:nvPr/>
        </p:nvSpPr>
        <p:spPr>
          <a:xfrm>
            <a:off x="3505200" y="1548033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err="1" smtClean="0">
                <a:solidFill>
                  <a:srgbClr val="FF0000"/>
                </a:solidFill>
              </a:rPr>
              <a:t>Fouruer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3" name="Picture 22" descr="gpd-g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9"/>
              <a:stretch>
                <a:fillRect/>
              </a:stretch>
            </p:blipFill>
          </mc:Choice>
          <mc:Fallback>
            <p:blipFill>
              <a:blip r:embed="rId10"/>
              <a:stretch>
                <a:fillRect/>
              </a:stretch>
            </p:blipFill>
          </mc:Fallback>
        </mc:AlternateContent>
        <p:spPr>
          <a:xfrm>
            <a:off x="61090" y="723845"/>
            <a:ext cx="7635871" cy="4854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14238" y="1238540"/>
            <a:ext cx="9034802" cy="468799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lot of experience carried over from HERA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will be an ideal machine for precision measurements in QCD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lot of studies can be carried on with an high accuracy: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PDFs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,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,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Unique opportunity for understanding the gluon and sea quarks spin!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potential for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hadrons </a:t>
            </a:r>
            <a:endParaRPr lang="en-GB" sz="23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00" y="4626"/>
            <a:ext cx="2351276" cy="209087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pic>
        <p:nvPicPr>
          <p:cNvPr id="7" name="Picture 6" descr="plot-BCA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219677" y="2584853"/>
            <a:ext cx="9144001" cy="39052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3028" y="1094648"/>
            <a:ext cx="4755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dirty="0" smtClean="0"/>
              <a:t>Electron and photon clusters are often very close! </a:t>
            </a:r>
            <a:endParaRPr lang="en-US" dirty="0" smtClean="0">
              <a:solidFill>
                <a:srgbClr val="000090"/>
              </a:solidFill>
            </a:endParaRPr>
          </a:p>
          <a:p>
            <a:pPr marL="177800" indent="-177800">
              <a:buFont typeface="Arial"/>
              <a:buChar char="•"/>
            </a:pPr>
            <a:r>
              <a:rPr lang="en-US" dirty="0" smtClean="0">
                <a:solidFill>
                  <a:srgbClr val="000090"/>
                </a:solidFill>
              </a:rPr>
              <a:t>can affect the phi distribution reconstruction! </a:t>
            </a:r>
            <a:endParaRPr lang="en-US" dirty="0"/>
          </a:p>
        </p:txBody>
      </p:sp>
      <p:sp>
        <p:nvSpPr>
          <p:cNvPr id="13" name="Notched Right Arrow 12"/>
          <p:cNvSpPr/>
          <p:nvPr/>
        </p:nvSpPr>
        <p:spPr>
          <a:xfrm>
            <a:off x="4646853" y="1344261"/>
            <a:ext cx="1016000" cy="431800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683251" y="986693"/>
            <a:ext cx="3460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Crucial!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Our </a:t>
            </a:r>
            <a:r>
              <a:rPr lang="en-US" dirty="0" err="1" smtClean="0">
                <a:solidFill>
                  <a:srgbClr val="000090"/>
                </a:solidFill>
              </a:rPr>
              <a:t>em</a:t>
            </a:r>
            <a:r>
              <a:rPr lang="en-US" dirty="0" smtClean="0">
                <a:solidFill>
                  <a:srgbClr val="000090"/>
                </a:solidFill>
              </a:rPr>
              <a:t> cal must distinguish two clusters within the order of 1 deg</a:t>
            </a:r>
          </a:p>
          <a:p>
            <a:pPr algn="ctr"/>
            <a:r>
              <a:rPr lang="en-US" i="1" dirty="0" smtClean="0">
                <a:solidFill>
                  <a:srgbClr val="000090"/>
                </a:solidFill>
              </a:rPr>
              <a:t>More studies on-going…</a:t>
            </a:r>
            <a:endParaRPr lang="en-US" i="1" dirty="0">
              <a:solidFill>
                <a:srgbClr val="00009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4"/>
          <p:cNvGrpSpPr>
            <a:grpSpLocks noChangeAspect="1"/>
          </p:cNvGrpSpPr>
          <p:nvPr/>
        </p:nvGrpSpPr>
        <p:grpSpPr>
          <a:xfrm>
            <a:off x="136916" y="776972"/>
            <a:ext cx="8523851" cy="5189092"/>
            <a:chOff x="-161717" y="552450"/>
            <a:chExt cx="8924925" cy="5526087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8783" y="552450"/>
              <a:ext cx="8734425" cy="5526087"/>
              <a:chOff x="0" y="0"/>
              <a:chExt cx="7824" cy="4951"/>
            </a:xfrm>
          </p:grpSpPr>
          <p:pic>
            <p:nvPicPr>
              <p:cNvPr id="62" name="Picture 3"/>
              <p:cNvPicPr>
                <a:picLocks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7824" cy="49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63" name="Rectangle 4"/>
              <p:cNvSpPr>
                <a:spLocks/>
              </p:cNvSpPr>
              <p:nvPr/>
            </p:nvSpPr>
            <p:spPr bwMode="auto">
              <a:xfrm>
                <a:off x="3626" y="805"/>
                <a:ext cx="978" cy="523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RHIC</a:t>
                </a:r>
              </a:p>
            </p:txBody>
          </p:sp>
          <p:sp>
            <p:nvSpPr>
              <p:cNvPr id="64" name="Rectangle 5"/>
              <p:cNvSpPr>
                <a:spLocks/>
              </p:cNvSpPr>
              <p:nvPr/>
            </p:nvSpPr>
            <p:spPr bwMode="auto">
              <a:xfrm>
                <a:off x="5879" y="68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BRAHMS</a:t>
                </a:r>
              </a:p>
            </p:txBody>
          </p:sp>
          <p:sp>
            <p:nvSpPr>
              <p:cNvPr id="65" name="Rectangle 6"/>
              <p:cNvSpPr>
                <a:spLocks/>
              </p:cNvSpPr>
              <p:nvPr/>
            </p:nvSpPr>
            <p:spPr bwMode="auto">
              <a:xfrm>
                <a:off x="2125" y="666"/>
                <a:ext cx="1186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PHOBOS</a:t>
                </a:r>
              </a:p>
            </p:txBody>
          </p:sp>
          <p:sp>
            <p:nvSpPr>
              <p:cNvPr id="66" name="Rectangle 7"/>
              <p:cNvSpPr>
                <a:spLocks/>
              </p:cNvSpPr>
              <p:nvPr/>
            </p:nvSpPr>
            <p:spPr bwMode="auto">
              <a:xfrm>
                <a:off x="1345" y="1060"/>
                <a:ext cx="1052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PHENIX</a:t>
                </a:r>
              </a:p>
            </p:txBody>
          </p:sp>
          <p:sp>
            <p:nvSpPr>
              <p:cNvPr id="67" name="Rectangle 8"/>
              <p:cNvSpPr>
                <a:spLocks/>
              </p:cNvSpPr>
              <p:nvPr/>
            </p:nvSpPr>
            <p:spPr bwMode="auto">
              <a:xfrm>
                <a:off x="2927" y="1254"/>
                <a:ext cx="778" cy="400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STAR</a:t>
                </a:r>
              </a:p>
            </p:txBody>
          </p:sp>
          <p:sp>
            <p:nvSpPr>
              <p:cNvPr id="68" name="Rectangle 9"/>
              <p:cNvSpPr>
                <a:spLocks/>
              </p:cNvSpPr>
              <p:nvPr/>
            </p:nvSpPr>
            <p:spPr bwMode="auto">
              <a:xfrm>
                <a:off x="1212" y="2764"/>
                <a:ext cx="885" cy="522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21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AGS</a:t>
                </a:r>
              </a:p>
            </p:txBody>
          </p:sp>
          <p:sp>
            <p:nvSpPr>
              <p:cNvPr id="69" name="Oval 10"/>
              <p:cNvSpPr>
                <a:spLocks/>
              </p:cNvSpPr>
              <p:nvPr/>
            </p:nvSpPr>
            <p:spPr bwMode="auto">
              <a:xfrm>
                <a:off x="593" y="368"/>
                <a:ext cx="6759" cy="1539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0" name="Rectangle 11"/>
              <p:cNvSpPr>
                <a:spLocks/>
              </p:cNvSpPr>
              <p:nvPr/>
            </p:nvSpPr>
            <p:spPr bwMode="auto">
              <a:xfrm>
                <a:off x="2927" y="1644"/>
                <a:ext cx="412" cy="435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1" name="Rectangle 12"/>
              <p:cNvSpPr>
                <a:spLocks/>
              </p:cNvSpPr>
              <p:nvPr/>
            </p:nvSpPr>
            <p:spPr bwMode="auto">
              <a:xfrm>
                <a:off x="459" y="1097"/>
                <a:ext cx="412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2" name="Rectangle 13"/>
              <p:cNvSpPr>
                <a:spLocks/>
              </p:cNvSpPr>
              <p:nvPr/>
            </p:nvSpPr>
            <p:spPr bwMode="auto">
              <a:xfrm>
                <a:off x="2513" y="232"/>
                <a:ext cx="414" cy="434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3" name="Rectangle 14"/>
              <p:cNvSpPr>
                <a:spLocks/>
              </p:cNvSpPr>
              <p:nvPr/>
            </p:nvSpPr>
            <p:spPr bwMode="auto">
              <a:xfrm>
                <a:off x="6613" y="445"/>
                <a:ext cx="414" cy="432"/>
              </a:xfrm>
              <a:prstGeom prst="rect">
                <a:avLst/>
              </a:prstGeom>
              <a:noFill/>
              <a:ln w="25400" cap="flat">
                <a:solidFill>
                  <a:srgbClr val="FFCC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4" name="Oval 15"/>
              <p:cNvSpPr>
                <a:spLocks/>
              </p:cNvSpPr>
              <p:nvPr/>
            </p:nvSpPr>
            <p:spPr bwMode="auto">
              <a:xfrm>
                <a:off x="872" y="2764"/>
                <a:ext cx="1640" cy="567"/>
              </a:xfrm>
              <a:prstGeom prst="ellips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5" name="Line 16"/>
              <p:cNvSpPr>
                <a:spLocks noChangeShapeType="1"/>
              </p:cNvSpPr>
              <p:nvPr/>
            </p:nvSpPr>
            <p:spPr bwMode="auto">
              <a:xfrm>
                <a:off x="629" y="2906"/>
                <a:ext cx="340" cy="616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6" name="Line 17"/>
              <p:cNvSpPr>
                <a:spLocks noChangeShapeType="1"/>
              </p:cNvSpPr>
              <p:nvPr/>
            </p:nvSpPr>
            <p:spPr bwMode="auto">
              <a:xfrm>
                <a:off x="1937" y="4126"/>
                <a:ext cx="2696" cy="183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77" name="Line 18"/>
              <p:cNvSpPr>
                <a:spLocks noChangeShapeType="1"/>
              </p:cNvSpPr>
              <p:nvPr/>
            </p:nvSpPr>
            <p:spPr bwMode="auto">
              <a:xfrm rot="10800000" flipH="1">
                <a:off x="2430" y="1995"/>
                <a:ext cx="596" cy="430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grpSp>
            <p:nvGrpSpPr>
              <p:cNvPr id="4" name="Group 19"/>
              <p:cNvGrpSpPr>
                <a:grpSpLocks/>
              </p:cNvGrpSpPr>
              <p:nvPr/>
            </p:nvGrpSpPr>
            <p:grpSpPr bwMode="auto">
              <a:xfrm rot="10800000" flipH="1">
                <a:off x="2142" y="1864"/>
                <a:ext cx="885" cy="133"/>
                <a:chOff x="0" y="0"/>
                <a:chExt cx="885" cy="132"/>
              </a:xfrm>
            </p:grpSpPr>
            <p:sp>
              <p:nvSpPr>
                <p:cNvPr id="86" name="Freeform 20"/>
                <p:cNvSpPr>
                  <a:spLocks/>
                </p:cNvSpPr>
                <p:nvPr/>
              </p:nvSpPr>
              <p:spPr bwMode="auto">
                <a:xfrm>
                  <a:off x="782" y="2"/>
                  <a:ext cx="101" cy="130"/>
                </a:xfrm>
                <a:custGeom>
                  <a:avLst/>
                  <a:gdLst/>
                  <a:ahLst/>
                  <a:cxnLst>
                    <a:cxn ang="0">
                      <a:pos x="16615" y="0"/>
                    </a:cxn>
                    <a:cxn ang="0">
                      <a:pos x="0" y="21600"/>
                    </a:cxn>
                  </a:cxnLst>
                  <a:rect l="0" t="0" r="r" b="b"/>
                  <a:pathLst>
                    <a:path w="18351" h="21600">
                      <a:moveTo>
                        <a:pt x="16615" y="0"/>
                      </a:moveTo>
                      <a:cubicBezTo>
                        <a:pt x="21600" y="7405"/>
                        <a:pt x="15783" y="14968"/>
                        <a:pt x="0" y="21600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7" name="AutoShape 21"/>
                <p:cNvSpPr>
                  <a:spLocks/>
                </p:cNvSpPr>
                <p:nvPr/>
              </p:nvSpPr>
              <p:spPr bwMode="auto">
                <a:xfrm>
                  <a:off x="0" y="0"/>
                  <a:ext cx="885" cy="130"/>
                </a:xfrm>
                <a:custGeom>
                  <a:avLst/>
                  <a:gdLst>
                    <a:gd name="T0" fmla="*/ 10800 w 21172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172" h="21600">
                      <a:moveTo>
                        <a:pt x="20944" y="0"/>
                      </a:moveTo>
                      <a:cubicBezTo>
                        <a:pt x="21600" y="7405"/>
                        <a:pt x="20834" y="14968"/>
                        <a:pt x="18756" y="21600"/>
                      </a:cubicBezTo>
                      <a:lnTo>
                        <a:pt x="0" y="5185"/>
                      </a:lnTo>
                      <a:close/>
                      <a:moveTo>
                        <a:pt x="20944" y="0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grpSp>
            <p:nvGrpSpPr>
              <p:cNvPr id="5" name="Group 22"/>
              <p:cNvGrpSpPr>
                <a:grpSpLocks/>
              </p:cNvGrpSpPr>
              <p:nvPr/>
            </p:nvGrpSpPr>
            <p:grpSpPr bwMode="auto">
              <a:xfrm flipH="1">
                <a:off x="3021" y="1894"/>
                <a:ext cx="462" cy="279"/>
                <a:chOff x="0" y="-1"/>
                <a:chExt cx="461" cy="279"/>
              </a:xfrm>
            </p:grpSpPr>
            <p:sp>
              <p:nvSpPr>
                <p:cNvPr id="84" name="Freeform 23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1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600" y="19837"/>
                    </a:cxn>
                  </a:cxnLst>
                  <a:rect l="0" t="0" r="r" b="b"/>
                  <a:pathLst>
                    <a:path w="21600" h="20092">
                      <a:moveTo>
                        <a:pt x="0" y="0"/>
                      </a:moveTo>
                      <a:cubicBezTo>
                        <a:pt x="8292" y="-1763"/>
                        <a:pt x="16429" y="5710"/>
                        <a:pt x="21600" y="19837"/>
                      </a:cubicBezTo>
                    </a:path>
                  </a:pathLst>
                </a:custGeom>
                <a:noFill/>
                <a:ln w="25400" cap="flat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  <p:sp>
              <p:nvSpPr>
                <p:cNvPr id="85" name="AutoShape 24"/>
                <p:cNvSpPr>
                  <a:spLocks/>
                </p:cNvSpPr>
                <p:nvPr/>
              </p:nvSpPr>
              <p:spPr bwMode="auto">
                <a:xfrm>
                  <a:off x="0" y="-1"/>
                  <a:ext cx="461" cy="279"/>
                </a:xfrm>
                <a:custGeom>
                  <a:avLst/>
                  <a:gdLst>
                    <a:gd name="T0" fmla="*/ 10800 w 21600"/>
                    <a:gd name="T1" fmla="+- 0 10800 598"/>
                    <a:gd name="T2" fmla="*/ 10800 h 21002"/>
                  </a:gdLst>
                  <a:ahLst/>
                  <a:cxnLst>
                    <a:cxn ang="0">
                      <a:pos x="T0" y="T2"/>
                    </a:cxn>
                  </a:cxnLst>
                  <a:rect l="0" t="0" r="r" b="b"/>
                  <a:pathLst>
                    <a:path w="21600" h="21002">
                      <a:moveTo>
                        <a:pt x="0" y="101"/>
                      </a:moveTo>
                      <a:cubicBezTo>
                        <a:pt x="8292" y="-598"/>
                        <a:pt x="16429" y="2366"/>
                        <a:pt x="21600" y="7969"/>
                      </a:cubicBezTo>
                      <a:lnTo>
                        <a:pt x="2397" y="21002"/>
                      </a:lnTo>
                      <a:close/>
                      <a:moveTo>
                        <a:pt x="0" y="101"/>
                      </a:moveTo>
                    </a:path>
                  </a:pathLst>
                </a:custGeom>
                <a:noFill/>
                <a:ln w="25400" cap="flat">
                  <a:noFill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>
                    <a:defRPr/>
                  </a:pPr>
                  <a:endParaRPr lang="en-US" sz="19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</a:endParaRPr>
                </a:p>
              </p:txBody>
            </p:sp>
          </p:grpSp>
          <p:sp>
            <p:nvSpPr>
              <p:cNvPr id="80" name="Oval 25"/>
              <p:cNvSpPr>
                <a:spLocks/>
              </p:cNvSpPr>
              <p:nvPr/>
            </p:nvSpPr>
            <p:spPr bwMode="auto">
              <a:xfrm>
                <a:off x="617" y="2764"/>
                <a:ext cx="340" cy="195"/>
              </a:xfrm>
              <a:prstGeom prst="ellips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1" name="Line 26"/>
              <p:cNvSpPr>
                <a:spLocks noChangeShapeType="1"/>
              </p:cNvSpPr>
              <p:nvPr/>
            </p:nvSpPr>
            <p:spPr bwMode="auto">
              <a:xfrm>
                <a:off x="968" y="3522"/>
                <a:ext cx="968" cy="604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2" name="Line 27"/>
              <p:cNvSpPr>
                <a:spLocks noChangeShapeType="1"/>
              </p:cNvSpPr>
              <p:nvPr/>
            </p:nvSpPr>
            <p:spPr bwMode="auto">
              <a:xfrm>
                <a:off x="2433" y="2419"/>
                <a:ext cx="78" cy="565"/>
              </a:xfrm>
              <a:prstGeom prst="line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>
                  <a:defRPr/>
                </a:pPr>
                <a:endParaRPr lang="en-US" sz="1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</a:endParaRPr>
              </a:p>
            </p:txBody>
          </p:sp>
          <p:sp>
            <p:nvSpPr>
              <p:cNvPr id="83" name="Rectangle 28"/>
              <p:cNvSpPr>
                <a:spLocks/>
              </p:cNvSpPr>
              <p:nvPr/>
            </p:nvSpPr>
            <p:spPr bwMode="auto">
              <a:xfrm>
                <a:off x="3298" y="4310"/>
                <a:ext cx="1331" cy="398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TANDEMS</a:t>
                </a:r>
              </a:p>
            </p:txBody>
          </p:sp>
        </p:grpSp>
        <p:sp>
          <p:nvSpPr>
            <p:cNvPr id="88" name="Oval 29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FFFF3D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89" name="Oval 30"/>
            <p:cNvSpPr>
              <a:spLocks/>
            </p:cNvSpPr>
            <p:nvPr/>
          </p:nvSpPr>
          <p:spPr bwMode="auto">
            <a:xfrm>
              <a:off x="5162758" y="5300662"/>
              <a:ext cx="107950" cy="106363"/>
            </a:xfrm>
            <a:prstGeom prst="ellipse">
              <a:avLst/>
            </a:prstGeom>
            <a:solidFill>
              <a:srgbClr val="FD3FEB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90" name="Oval 31"/>
            <p:cNvSpPr>
              <a:spLocks/>
            </p:cNvSpPr>
            <p:nvPr/>
          </p:nvSpPr>
          <p:spPr bwMode="auto">
            <a:xfrm>
              <a:off x="3491121" y="2597150"/>
              <a:ext cx="106362" cy="106362"/>
            </a:xfrm>
            <a:prstGeom prst="ellipse">
              <a:avLst/>
            </a:prstGeom>
            <a:solidFill>
              <a:srgbClr val="5DA7F1"/>
            </a:solidFill>
            <a:ln w="12700" cap="flat">
              <a:noFill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91" name="Rectangle 32"/>
            <p:cNvSpPr>
              <a:spLocks/>
            </p:cNvSpPr>
            <p:nvPr/>
          </p:nvSpPr>
          <p:spPr bwMode="auto">
            <a:xfrm>
              <a:off x="3622883" y="1739900"/>
              <a:ext cx="2901766" cy="22943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28573" bIns="0">
              <a:spAutoFit/>
            </a:bodyPr>
            <a:lstStyle/>
            <a:p>
              <a:pPr marL="28351"/>
              <a:r>
                <a:rPr lang="en-US" sz="1400" dirty="0" err="1">
                  <a:solidFill>
                    <a:srgbClr val="FD3FE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  <a:sym typeface="Arial" pitchFamily="34" charset="0"/>
                </a:rPr>
                <a:t>v</a:t>
              </a:r>
              <a:r>
                <a:rPr lang="en-US" sz="1400" dirty="0">
                  <a:solidFill>
                    <a:srgbClr val="FD3FE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  <a:sym typeface="Arial" pitchFamily="34" charset="0"/>
                </a:rPr>
                <a:t> = 0.99995</a:t>
              </a:r>
              <a:r>
                <a:rPr lang="en-US" sz="1400" dirty="0">
                  <a:solidFill>
                    <a:srgbClr val="FD3FE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mbol" pitchFamily="18" charset="2"/>
                  <a:sym typeface="Symbol" pitchFamily="18" charset="2"/>
                </a:rPr>
                <a:t>⋅</a:t>
              </a:r>
              <a:r>
                <a:rPr lang="en-US" sz="1400" dirty="0">
                  <a:solidFill>
                    <a:srgbClr val="FD3FEB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  <a:sym typeface="Arial" pitchFamily="34" charset="0"/>
                </a:rPr>
                <a:t>c = 186,000 miles/sec</a:t>
              </a:r>
            </a:p>
          </p:txBody>
        </p:sp>
        <p:pic>
          <p:nvPicPr>
            <p:cNvPr id="92" name="Picture 36"/>
            <p:cNvPicPr>
              <a:picLocks noChangeArrowheads="1"/>
            </p:cNvPicPr>
            <p:nvPr/>
          </p:nvPicPr>
          <p:blipFill>
            <a:blip r:embed="rId3"/>
            <a:srcRect l="2487" t="18503" b="3085"/>
            <a:stretch>
              <a:fillRect/>
            </a:stretch>
          </p:blipFill>
          <p:spPr bwMode="auto">
            <a:xfrm>
              <a:off x="2927221" y="2225648"/>
              <a:ext cx="1438612" cy="101761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</p:pic>
        <p:pic>
          <p:nvPicPr>
            <p:cNvPr id="93" name="Picture 44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833" y="1581150"/>
              <a:ext cx="1514475" cy="1206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68"/>
            <p:cNvGrpSpPr/>
            <p:nvPr/>
          </p:nvGrpSpPr>
          <p:grpSpPr>
            <a:xfrm>
              <a:off x="4215228" y="3340828"/>
              <a:ext cx="2772153" cy="688306"/>
              <a:chOff x="4421395" y="3539266"/>
              <a:chExt cx="2772153" cy="688306"/>
            </a:xfrm>
          </p:grpSpPr>
          <p:sp>
            <p:nvSpPr>
              <p:cNvPr id="95" name="TextBox 94"/>
              <p:cNvSpPr txBox="1"/>
              <p:nvPr/>
            </p:nvSpPr>
            <p:spPr>
              <a:xfrm>
                <a:off x="5149595" y="3539266"/>
                <a:ext cx="2043953" cy="688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dirty="0" smtClean="0">
                    <a:solidFill>
                      <a:srgbClr val="FFC000"/>
                    </a:solidFill>
                    <a:latin typeface="Comic Sans MS" pitchFamily="66" charset="0"/>
                  </a:rPr>
                  <a:t>ERL Test Facility </a:t>
                </a:r>
                <a:endParaRPr lang="en-US" dirty="0">
                  <a:solidFill>
                    <a:srgbClr val="FFC000"/>
                  </a:solidFill>
                  <a:latin typeface="Comic Sans MS" pitchFamily="66" charset="0"/>
                </a:endParaRPr>
              </a:p>
            </p:txBody>
          </p:sp>
          <p:cxnSp>
            <p:nvCxnSpPr>
              <p:cNvPr id="96" name="Straight Arrow Connector 95"/>
              <p:cNvCxnSpPr/>
              <p:nvPr/>
            </p:nvCxnSpPr>
            <p:spPr>
              <a:xfrm rot="10800000" flipV="1">
                <a:off x="4421395" y="3722146"/>
                <a:ext cx="731518" cy="53788"/>
              </a:xfrm>
              <a:prstGeom prst="straightConnector1">
                <a:avLst/>
              </a:prstGeom>
              <a:ln w="38100">
                <a:solidFill>
                  <a:srgbClr val="DD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56"/>
            <p:cNvGrpSpPr/>
            <p:nvPr/>
          </p:nvGrpSpPr>
          <p:grpSpPr>
            <a:xfrm>
              <a:off x="4773611" y="688345"/>
              <a:ext cx="2668236" cy="529161"/>
              <a:chOff x="4979778" y="886783"/>
              <a:chExt cx="2668236" cy="529161"/>
            </a:xfrm>
          </p:grpSpPr>
          <p:pic>
            <p:nvPicPr>
              <p:cNvPr id="98" name="Picture 5" descr="eic-det-v2.eps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979778" y="907513"/>
                <a:ext cx="877536" cy="508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9" name="Rectangle 5"/>
              <p:cNvSpPr>
                <a:spLocks/>
              </p:cNvSpPr>
              <p:nvPr/>
            </p:nvSpPr>
            <p:spPr bwMode="auto">
              <a:xfrm>
                <a:off x="5825050" y="886783"/>
                <a:ext cx="1822964" cy="446462"/>
              </a:xfrm>
              <a:prstGeom prst="rect">
                <a:avLst/>
              </a:prstGeom>
              <a:noFill/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40639" bIns="0"/>
              <a:lstStyle/>
              <a:p>
                <a:pPr marL="29314">
                  <a:defRPr/>
                </a:pPr>
                <a:r>
                  <a:rPr lang="en-US" sz="1500" dirty="0" smtClean="0">
                    <a:solidFill>
                      <a:srgbClr val="FFCC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Helvetica" pitchFamily="-108" charset="0"/>
                    <a:ea typeface="Helvetica" pitchFamily="-108" charset="0"/>
                    <a:cs typeface="Helvetica" pitchFamily="-108" charset="0"/>
                    <a:sym typeface="Helvetica" pitchFamily="-108" charset="0"/>
                  </a:rPr>
                  <a:t>12 o’clock proposed</a:t>
                </a:r>
                <a:endParaRPr lang="en-US" sz="1500" dirty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endParaRPr>
              </a:p>
            </p:txBody>
          </p:sp>
        </p:grpSp>
        <p:sp>
          <p:nvSpPr>
            <p:cNvPr id="100" name="Rectangle 14"/>
            <p:cNvSpPr>
              <a:spLocks/>
            </p:cNvSpPr>
            <p:nvPr/>
          </p:nvSpPr>
          <p:spPr bwMode="auto">
            <a:xfrm>
              <a:off x="7271545" y="2071422"/>
              <a:ext cx="462174" cy="481731"/>
            </a:xfrm>
            <a:prstGeom prst="rect">
              <a:avLst/>
            </a:prstGeom>
            <a:noFill/>
            <a:ln w="25400" cap="flat">
              <a:solidFill>
                <a:srgbClr val="FFCC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>
                <a:defRPr/>
              </a:pPr>
              <a:endParaRPr lang="en-US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101" name="Rectangle 5"/>
            <p:cNvSpPr>
              <a:spLocks/>
            </p:cNvSpPr>
            <p:nvPr/>
          </p:nvSpPr>
          <p:spPr bwMode="auto">
            <a:xfrm>
              <a:off x="7389638" y="2137603"/>
              <a:ext cx="397127" cy="288826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FBD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RF</a:t>
              </a:r>
              <a:endParaRPr lang="en-US" sz="1500" dirty="0">
                <a:solidFill>
                  <a:srgbClr val="FFFB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2" name="Rectangle 9"/>
            <p:cNvSpPr>
              <a:spLocks/>
            </p:cNvSpPr>
            <p:nvPr/>
          </p:nvSpPr>
          <p:spPr bwMode="auto">
            <a:xfrm>
              <a:off x="60418" y="3822178"/>
              <a:ext cx="1035090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BOOSTER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3" name="Rectangle 9"/>
            <p:cNvSpPr>
              <a:spLocks/>
            </p:cNvSpPr>
            <p:nvPr/>
          </p:nvSpPr>
          <p:spPr bwMode="auto">
            <a:xfrm rot="1438343">
              <a:off x="142750" y="3135452"/>
              <a:ext cx="664267" cy="293201"/>
            </a:xfrm>
            <a:prstGeom prst="rect">
              <a:avLst/>
            </a:prstGeom>
            <a:noFill/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40639" bIns="0"/>
            <a:lstStyle/>
            <a:p>
              <a:pPr marL="29314">
                <a:defRPr/>
              </a:pPr>
              <a:r>
                <a:rPr lang="en-US" sz="1500" dirty="0" smtClean="0">
                  <a:solidFill>
                    <a:srgbClr val="FF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" pitchFamily="-108" charset="0"/>
                  <a:ea typeface="Helvetica" pitchFamily="-108" charset="0"/>
                  <a:cs typeface="Helvetica" pitchFamily="-108" charset="0"/>
                  <a:sym typeface="Helvetica" pitchFamily="-108" charset="0"/>
                </a:rPr>
                <a:t>LINAC</a:t>
              </a:r>
              <a:endParaRPr lang="en-US" sz="15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-108" charset="0"/>
                <a:ea typeface="Helvetica" pitchFamily="-108" charset="0"/>
                <a:cs typeface="Helvetica" pitchFamily="-108" charset="0"/>
                <a:sym typeface="Helvetica" pitchFamily="-108" charset="0"/>
              </a:endParaRPr>
            </a:p>
          </p:txBody>
        </p:sp>
        <p:sp>
          <p:nvSpPr>
            <p:cNvPr id="104" name="Line 10"/>
            <p:cNvSpPr>
              <a:spLocks noChangeShapeType="1"/>
            </p:cNvSpPr>
            <p:nvPr/>
          </p:nvSpPr>
          <p:spPr bwMode="auto">
            <a:xfrm>
              <a:off x="71646" y="3330575"/>
              <a:ext cx="733425" cy="3238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5" name="Line 11"/>
            <p:cNvSpPr>
              <a:spLocks noChangeShapeType="1"/>
            </p:cNvSpPr>
            <p:nvPr/>
          </p:nvSpPr>
          <p:spPr bwMode="auto">
            <a:xfrm rot="855002" flipV="1">
              <a:off x="809833" y="3578225"/>
              <a:ext cx="26988" cy="793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6" name="Line 12"/>
            <p:cNvSpPr>
              <a:spLocks noChangeShapeType="1"/>
            </p:cNvSpPr>
            <p:nvPr/>
          </p:nvSpPr>
          <p:spPr bwMode="auto">
            <a:xfrm>
              <a:off x="860633" y="357505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7" name="Line 13"/>
            <p:cNvSpPr>
              <a:spLocks noChangeShapeType="1"/>
            </p:cNvSpPr>
            <p:nvPr/>
          </p:nvSpPr>
          <p:spPr bwMode="auto">
            <a:xfrm rot="855002" flipV="1">
              <a:off x="-56942" y="3290887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8" name="Line 14"/>
            <p:cNvSpPr>
              <a:spLocks noChangeShapeType="1"/>
            </p:cNvSpPr>
            <p:nvPr/>
          </p:nvSpPr>
          <p:spPr bwMode="auto">
            <a:xfrm rot="855002" flipV="1">
              <a:off x="-161717" y="3238500"/>
              <a:ext cx="150813" cy="1301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09" name="Line 15"/>
            <p:cNvSpPr>
              <a:spLocks noChangeShapeType="1"/>
            </p:cNvSpPr>
            <p:nvPr/>
          </p:nvSpPr>
          <p:spPr bwMode="auto">
            <a:xfrm rot="20858678">
              <a:off x="-161717" y="3328987"/>
              <a:ext cx="92075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0" name="Line 16"/>
            <p:cNvSpPr>
              <a:spLocks noChangeShapeType="1"/>
            </p:cNvSpPr>
            <p:nvPr/>
          </p:nvSpPr>
          <p:spPr bwMode="auto">
            <a:xfrm rot="21230221">
              <a:off x="-6142" y="3246437"/>
              <a:ext cx="109538" cy="762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1" name="Line 66"/>
            <p:cNvSpPr>
              <a:spLocks noChangeShapeType="1"/>
            </p:cNvSpPr>
            <p:nvPr/>
          </p:nvSpPr>
          <p:spPr bwMode="auto">
            <a:xfrm>
              <a:off x="630446" y="3543300"/>
              <a:ext cx="220662" cy="100012"/>
            </a:xfrm>
            <a:prstGeom prst="line">
              <a:avLst/>
            </a:prstGeom>
            <a:noFill/>
            <a:ln w="25400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2" name="Freeform 69"/>
            <p:cNvSpPr>
              <a:spLocks/>
            </p:cNvSpPr>
            <p:nvPr/>
          </p:nvSpPr>
          <p:spPr bwMode="auto">
            <a:xfrm>
              <a:off x="500271" y="3457575"/>
              <a:ext cx="246062" cy="107950"/>
            </a:xfrm>
            <a:custGeom>
              <a:avLst/>
              <a:gdLst>
                <a:gd name="T0" fmla="*/ 0 w 126"/>
                <a:gd name="T1" fmla="*/ 2147483647 h 67"/>
                <a:gd name="T2" fmla="*/ 2147483647 w 126"/>
                <a:gd name="T3" fmla="*/ 2147483647 h 67"/>
                <a:gd name="T4" fmla="*/ 2147483647 w 126"/>
                <a:gd name="T5" fmla="*/ 2147483647 h 67"/>
                <a:gd name="T6" fmla="*/ 2147483647 w 126"/>
                <a:gd name="T7" fmla="*/ 0 h 67"/>
                <a:gd name="T8" fmla="*/ 0 w 126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67"/>
                <a:gd name="T17" fmla="*/ 126 w 126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67">
                  <a:moveTo>
                    <a:pt x="0" y="24"/>
                  </a:moveTo>
                  <a:lnTo>
                    <a:pt x="93" y="67"/>
                  </a:lnTo>
                  <a:lnTo>
                    <a:pt x="126" y="45"/>
                  </a:lnTo>
                  <a:lnTo>
                    <a:pt x="3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66FF"/>
            </a:solidFill>
            <a:ln w="9525">
              <a:solidFill>
                <a:srgbClr val="0066FF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hangingPunct="0"/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13" name="Text Box 70"/>
            <p:cNvSpPr txBox="1">
              <a:spLocks noChangeArrowheads="1"/>
            </p:cNvSpPr>
            <p:nvPr/>
          </p:nvSpPr>
          <p:spPr bwMode="auto">
            <a:xfrm>
              <a:off x="744316" y="3272696"/>
              <a:ext cx="544547" cy="344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500" dirty="0">
                  <a:solidFill>
                    <a:srgbClr val="FFC000"/>
                  </a:solidFill>
                </a:rPr>
                <a:t>EBIS</a:t>
              </a:r>
            </a:p>
          </p:txBody>
        </p:sp>
      </p:grpSp>
      <p:sp>
        <p:nvSpPr>
          <p:cNvPr id="11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Date Placeholder 5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August 1, 2012</a:t>
            </a:r>
            <a:endParaRPr lang="en-GB"/>
          </a:p>
        </p:txBody>
      </p:sp>
      <p:sp>
        <p:nvSpPr>
          <p:cNvPr id="114" name="Slide Number Placeholder 11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117" name="Footer Placeholder 1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RIKEN Forward Physics - BNL</a:t>
            </a:r>
            <a:endParaRPr lang="en-GB"/>
          </a:p>
        </p:txBody>
      </p:sp>
      <p:sp>
        <p:nvSpPr>
          <p:cNvPr id="11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RHIC site @ BNL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654" y="1982545"/>
            <a:ext cx="5164630" cy="35033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16200000">
            <a:off x="5970415" y="3031417"/>
            <a:ext cx="64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RHIC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3078168" y="4267897"/>
            <a:ext cx="657254" cy="1588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V="1">
            <a:off x="3192862" y="4928471"/>
            <a:ext cx="420719" cy="1588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380145" y="3945235"/>
            <a:ext cx="1241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eRHIC</a:t>
            </a:r>
            <a:r>
              <a:rPr lang="en-US" sz="1200" dirty="0" smtClean="0">
                <a:solidFill>
                  <a:srgbClr val="FF0000"/>
                </a:solidFill>
                <a:latin typeface="Comic Sans MS"/>
                <a:cs typeface="Comic Sans MS"/>
              </a:rPr>
              <a:t> shrinks it to a line!</a:t>
            </a:r>
            <a:endParaRPr lang="en-US" sz="12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extraction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95600" y="1063570"/>
            <a:ext cx="6242930" cy="5207761"/>
            <a:chOff x="2365375" y="-25400"/>
            <a:chExt cx="8235950" cy="6858000"/>
          </a:xfrm>
        </p:grpSpPr>
        <p:pic>
          <p:nvPicPr>
            <p:cNvPr id="10" name="Picture 9" descr="Screen shot 2012-07-19 at 6.15.33 PM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8075" y="-25400"/>
              <a:ext cx="822325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2378075" y="4191000"/>
              <a:ext cx="377825" cy="2336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65375" y="409520"/>
              <a:ext cx="377825" cy="647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223500" y="6330950"/>
              <a:ext cx="377825" cy="501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38100" y="693747"/>
          <a:ext cx="3200400" cy="561975"/>
        </p:xfrm>
        <a:graphic>
          <a:graphicData uri="http://schemas.openxmlformats.org/presentationml/2006/ole">
            <p:oleObj spid="_x0000_s323586" name="Equation" r:id="rId4" imgW="2171700" imgH="381000" progId="Equation.3">
              <p:embed/>
            </p:oleObj>
          </a:graphicData>
        </a:graphic>
      </p:graphicFrame>
      <p:graphicFrame>
        <p:nvGraphicFramePr>
          <p:cNvPr id="323587" name="Object 3"/>
          <p:cNvGraphicFramePr>
            <a:graphicFrameLocks noChangeAspect="1"/>
          </p:cNvGraphicFramePr>
          <p:nvPr/>
        </p:nvGraphicFramePr>
        <p:xfrm>
          <a:off x="927100" y="1393835"/>
          <a:ext cx="1422400" cy="355600"/>
        </p:xfrm>
        <a:graphic>
          <a:graphicData uri="http://schemas.openxmlformats.org/presentationml/2006/ole">
            <p:oleObj spid="_x0000_s323587" name="Equation" r:id="rId5" imgW="965200" imgH="241300" progId="Equation.3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8100" y="1381135"/>
            <a:ext cx="8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where: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6051" y="1942068"/>
            <a:ext cx="304814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Strategy:</a:t>
            </a:r>
          </a:p>
          <a:p>
            <a:endParaRPr lang="en-US" b="1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Measure the reduced cross section</a:t>
            </a:r>
          </a:p>
          <a:p>
            <a:pPr marL="228600" indent="-228600">
              <a:buFont typeface="Wingdings" charset="2"/>
              <a:buChar char=""/>
            </a:pPr>
            <a:r>
              <a:rPr lang="en-US" b="1" dirty="0" smtClean="0">
                <a:cs typeface="Comic Sans MS"/>
              </a:rPr>
              <a:t>Extract the y</a:t>
            </a:r>
            <a:r>
              <a:rPr lang="en-US" b="1" baseline="30000" dirty="0" smtClean="0">
                <a:cs typeface="Comic Sans MS"/>
              </a:rPr>
              <a:t>2</a:t>
            </a:r>
            <a:r>
              <a:rPr lang="en-US" b="1" dirty="0" smtClean="0">
                <a:cs typeface="Comic Sans MS"/>
              </a:rPr>
              <a:t>/Y</a:t>
            </a:r>
            <a:r>
              <a:rPr lang="en-US" b="1" baseline="30000" dirty="0" smtClean="0">
                <a:cs typeface="Comic Sans MS"/>
              </a:rPr>
              <a:t>+ </a:t>
            </a:r>
            <a:r>
              <a:rPr lang="en-US" b="1" dirty="0" smtClean="0">
                <a:cs typeface="Comic Sans MS"/>
              </a:rPr>
              <a:t>slope fir </a:t>
            </a:r>
            <a:r>
              <a:rPr lang="en-US" b="1" dirty="0" err="1" smtClean="0">
                <a:cs typeface="Comic Sans MS"/>
              </a:rPr>
              <a:t>dufferebt</a:t>
            </a:r>
            <a:r>
              <a:rPr lang="en-US" b="1" dirty="0" smtClean="0">
                <a:cs typeface="Comic Sans MS"/>
              </a:rPr>
              <a:t> </a:t>
            </a:r>
            <a:r>
              <a:rPr lang="en-US" b="1" dirty="0" err="1" smtClean="0">
                <a:cs typeface="Comic Sans MS"/>
              </a:rPr>
              <a:t>s</a:t>
            </a:r>
            <a:r>
              <a:rPr lang="en-US" b="1" dirty="0" smtClean="0">
                <a:cs typeface="Comic Sans MS"/>
              </a:rPr>
              <a:t> at </a:t>
            </a:r>
            <a:r>
              <a:rPr lang="en-US" b="1" dirty="0" err="1" smtClean="0">
                <a:cs typeface="Comic Sans MS"/>
              </a:rPr>
              <a:t>fuxed</a:t>
            </a:r>
            <a:r>
              <a:rPr lang="en-US" b="1" dirty="0" smtClean="0">
                <a:cs typeface="Comic Sans MS"/>
              </a:rPr>
              <a:t> x,Q</a:t>
            </a:r>
            <a:r>
              <a:rPr lang="en-US" b="1" baseline="30000" dirty="0" smtClean="0">
                <a:cs typeface="Comic Sans MS"/>
              </a:rPr>
              <a:t>2</a:t>
            </a:r>
            <a:endParaRPr lang="en-US" b="1" baseline="30000" dirty="0">
              <a:cs typeface="Comic Sans M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551" y="3924995"/>
            <a:ext cx="31116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Plot based on </a:t>
            </a:r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stage 1:</a:t>
            </a: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5+100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5+250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746125" lvl="1" indent="-288925">
              <a:buFont typeface="Wingdings" charset="2"/>
              <a:buChar char=""/>
            </a:pPr>
            <a:r>
              <a:rPr lang="en-US" b="1" dirty="0" smtClean="0">
                <a:solidFill>
                  <a:srgbClr val="FF0000"/>
                </a:solidFill>
              </a:rPr>
              <a:t>5+325 </a:t>
            </a:r>
            <a:r>
              <a:rPr lang="en-US" b="1" dirty="0" err="1" smtClean="0">
                <a:solidFill>
                  <a:srgbClr val="FF0000"/>
                </a:solidFill>
              </a:rPr>
              <a:t>GeV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288925" indent="-288925">
              <a:buFont typeface="Wingdings" charset="2"/>
              <a:buChar char="ü"/>
            </a:pPr>
            <a:r>
              <a:rPr lang="en-US" b="1" dirty="0" smtClean="0">
                <a:solidFill>
                  <a:srgbClr val="0000FF"/>
                </a:solidFill>
              </a:rPr>
              <a:t>Statistical errors (included) are negligible</a:t>
            </a:r>
          </a:p>
          <a:p>
            <a:pPr marL="746125" lvl="1" indent="-288925"/>
            <a:endParaRPr lang="en-US" b="1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t="11996"/>
          <a:stretch>
            <a:fillRect/>
          </a:stretch>
        </p:blipFill>
        <p:spPr>
          <a:xfrm>
            <a:off x="120650" y="2963213"/>
            <a:ext cx="8902700" cy="3297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135" descr="eRHIC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67573" y="1117064"/>
            <a:ext cx="4115092" cy="3576468"/>
          </a:xfrm>
          <a:prstGeom prst="rect">
            <a:avLst/>
          </a:prstGeom>
        </p:spPr>
      </p:pic>
      <p:sp>
        <p:nvSpPr>
          <p:cNvPr id="133" name="Text Box 2"/>
          <p:cNvSpPr txBox="1">
            <a:spLocks noChangeArrowheads="1"/>
          </p:cNvSpPr>
          <p:nvPr/>
        </p:nvSpPr>
        <p:spPr bwMode="auto">
          <a:xfrm>
            <a:off x="220437" y="3569280"/>
            <a:ext cx="4390706" cy="24489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FF0000"/>
                </a:solidFill>
                <a:latin typeface="Times New Roman" charset="0"/>
              </a:rPr>
              <a:t>Some of the new detector’s features: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Hermetic Central Tracking Detector (Si pixels)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Good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calorimeter resolution with fine granularity 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Preshower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 </a:t>
            </a:r>
            <a:r>
              <a:rPr lang="en-US" sz="17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17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17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Very </a:t>
            </a:r>
            <a:r>
              <a:rPr lang="en-GB" sz="1700" dirty="0">
                <a:solidFill>
                  <a:srgbClr val="000000"/>
                </a:solidFill>
                <a:latin typeface="Times New Roman" charset="0"/>
              </a:rPr>
              <a:t>forward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calorimetry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latin typeface="Times New Roman" charset="0"/>
              </a:rPr>
              <a:t>Roman </a:t>
            </a:r>
            <a:r>
              <a:rPr lang="en-GB" sz="1700" dirty="0">
                <a:latin typeface="Times New Roman" charset="0"/>
              </a:rPr>
              <a:t>pots</a:t>
            </a:r>
            <a:r>
              <a:rPr lang="en-GB" sz="1700" dirty="0" smtClean="0">
                <a:latin typeface="Times New Roman" charset="0"/>
              </a:rPr>
              <a:t> from the early beginning (and with excellent acceptance)</a:t>
            </a:r>
            <a:endParaRPr lang="en-GB" sz="1700" dirty="0">
              <a:latin typeface="Times New Roman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collider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11143" y="3876640"/>
            <a:ext cx="4519167" cy="2257459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Can scan over a wide phase space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Very high luminosity</a:t>
            </a: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  </a:t>
            </a:r>
          </a:p>
        </p:txBody>
      </p:sp>
      <p:pic>
        <p:nvPicPr>
          <p:cNvPr id="8" name="Picture 11" descr="EIC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83" y="842031"/>
            <a:ext cx="729101" cy="6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" name="TextBox 126"/>
          <p:cNvSpPr txBox="1">
            <a:spLocks noChangeArrowheads="1"/>
          </p:cNvSpPr>
          <p:nvPr/>
        </p:nvSpPr>
        <p:spPr bwMode="auto">
          <a:xfrm>
            <a:off x="1441135" y="810299"/>
            <a:ext cx="1657283" cy="42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058" tIns="48029" rIns="96058" bIns="48029">
            <a:prstTxWarp prst="textNoShape">
              <a:avLst/>
            </a:prstTxWarp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EIC/</a:t>
            </a:r>
            <a:r>
              <a:rPr lang="en-US" sz="2100" b="1" dirty="0" err="1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eRHIC</a:t>
            </a:r>
            <a:endParaRPr lang="en-US" sz="2100" b="1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cxnSp>
        <p:nvCxnSpPr>
          <p:cNvPr id="128" name="Straight Arrow Connector 127"/>
          <p:cNvCxnSpPr>
            <a:endCxn id="125" idx="1"/>
          </p:cNvCxnSpPr>
          <p:nvPr/>
        </p:nvCxnSpPr>
        <p:spPr>
          <a:xfrm>
            <a:off x="2320364" y="1363186"/>
            <a:ext cx="3332808" cy="570252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TextBox 129"/>
          <p:cNvSpPr txBox="1"/>
          <p:nvPr/>
        </p:nvSpPr>
        <p:spPr>
          <a:xfrm>
            <a:off x="0" y="4726118"/>
            <a:ext cx="44768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An electron ring will be built at the RHIC facility</a:t>
            </a:r>
          </a:p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The current experiments can be upgraded for </a:t>
            </a:r>
            <a:r>
              <a:rPr lang="en-US" b="1" dirty="0" err="1" smtClean="0">
                <a:solidFill>
                  <a:srgbClr val="000090"/>
                </a:solidFill>
              </a:rPr>
              <a:t>ap(A</a:t>
            </a:r>
            <a:r>
              <a:rPr lang="en-US" b="1" dirty="0" smtClean="0">
                <a:solidFill>
                  <a:srgbClr val="000090"/>
                </a:solidFill>
              </a:rPr>
              <a:t>) physics</a:t>
            </a:r>
          </a:p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A new dedicated detector will be built</a:t>
            </a:r>
            <a:endParaRPr lang="en-US" b="1" dirty="0">
              <a:solidFill>
                <a:srgbClr val="000090"/>
              </a:solidFill>
            </a:endParaRPr>
          </a:p>
        </p:txBody>
      </p:sp>
      <p:grpSp>
        <p:nvGrpSpPr>
          <p:cNvPr id="102" name="Group 135"/>
          <p:cNvGrpSpPr/>
          <p:nvPr/>
        </p:nvGrpSpPr>
        <p:grpSpPr>
          <a:xfrm>
            <a:off x="5653172" y="746224"/>
            <a:ext cx="2728827" cy="2003588"/>
            <a:chOff x="5653172" y="746224"/>
            <a:chExt cx="2728827" cy="2003588"/>
          </a:xfrm>
        </p:grpSpPr>
        <p:grpSp>
          <p:nvGrpSpPr>
            <p:cNvPr id="126" name="Group 137"/>
            <p:cNvGrpSpPr/>
            <p:nvPr/>
          </p:nvGrpSpPr>
          <p:grpSpPr>
            <a:xfrm>
              <a:off x="5653172" y="746224"/>
              <a:ext cx="2728827" cy="2003588"/>
              <a:chOff x="5653172" y="735462"/>
              <a:chExt cx="2728827" cy="2003588"/>
            </a:xfrm>
          </p:grpSpPr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53172" y="1106302"/>
                <a:ext cx="2728827" cy="1632748"/>
              </a:xfrm>
              <a:prstGeom prst="rect">
                <a:avLst/>
              </a:prstGeom>
            </p:spPr>
          </p:pic>
          <p:sp>
            <p:nvSpPr>
              <p:cNvPr id="137" name="TextBox 136"/>
              <p:cNvSpPr txBox="1"/>
              <p:nvPr/>
            </p:nvSpPr>
            <p:spPr>
              <a:xfrm>
                <a:off x="5841053" y="735462"/>
                <a:ext cx="161993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EIC detector</a:t>
                </a:r>
              </a:p>
              <a:p>
                <a:endParaRPr lang="en-US" dirty="0"/>
              </a:p>
            </p:txBody>
          </p:sp>
        </p:grpSp>
        <p:sp>
          <p:nvSpPr>
            <p:cNvPr id="131" name="TextBox 27"/>
            <p:cNvSpPr txBox="1">
              <a:spLocks noChangeArrowheads="1"/>
            </p:cNvSpPr>
            <p:nvPr/>
          </p:nvSpPr>
          <p:spPr bwMode="auto">
            <a:xfrm rot="5400000">
              <a:off x="7277718" y="1666371"/>
              <a:ext cx="844636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FORWARD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32" name="TextBox 28"/>
            <p:cNvSpPr txBox="1">
              <a:spLocks noChangeArrowheads="1"/>
            </p:cNvSpPr>
            <p:nvPr/>
          </p:nvSpPr>
          <p:spPr bwMode="auto">
            <a:xfrm rot="16200000">
              <a:off x="5549845" y="1670402"/>
              <a:ext cx="527417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REAR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188508" y="2295312"/>
            <a:ext cx="1959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General properties: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Hermetic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Asymmetric</a:t>
            </a:r>
          </a:p>
          <a:p>
            <a:endParaRPr lang="en-US" dirty="0"/>
          </a:p>
        </p:txBody>
      </p:sp>
      <p:pic>
        <p:nvPicPr>
          <p:cNvPr id="138" name="Picture 137" descr="eRHIC_lumi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4678692" y="750967"/>
            <a:ext cx="3749015" cy="315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7" grpId="1" animBg="1"/>
      <p:bldP spid="130" grpId="0"/>
      <p:bldP spid="1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1" y="186647"/>
            <a:ext cx="71368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Physics goals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023" y="932852"/>
            <a:ext cx="24418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aim to do: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3" y="3164161"/>
            <a:ext cx="3026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must be measured: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912" y="1345227"/>
            <a:ext cx="53938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eRHIC</a:t>
            </a:r>
            <a:r>
              <a:rPr lang="en-US" dirty="0" smtClean="0"/>
              <a:t> is designed to investigate the </a:t>
            </a:r>
            <a:r>
              <a:rPr lang="en-US" dirty="0" smtClean="0">
                <a:solidFill>
                  <a:srgbClr val="FF0000"/>
                </a:solidFill>
              </a:rPr>
              <a:t>spatial structure quarks and gluons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>
              <a:buFont typeface="Wingdings" charset="2"/>
              <a:buChar char=""/>
            </a:pPr>
            <a:r>
              <a:rPr lang="en-US" dirty="0" smtClean="0"/>
              <a:t> their distributions in position and momentum space</a:t>
            </a:r>
          </a:p>
          <a:p>
            <a:pPr>
              <a:buFont typeface="Wingdings" charset="2"/>
              <a:buChar char=""/>
            </a:pPr>
            <a:r>
              <a:rPr lang="en-US" dirty="0" smtClean="0"/>
              <a:t> their orbital angular </a:t>
            </a:r>
            <a:r>
              <a:rPr lang="en-US" dirty="0" err="1" smtClean="0"/>
              <a:t>momenta</a:t>
            </a:r>
            <a:r>
              <a:rPr lang="en-US" dirty="0" smtClean="0"/>
              <a:t> and polarization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800" y="1098984"/>
            <a:ext cx="2667000" cy="1944687"/>
          </a:xfrm>
          <a:prstGeom prst="rect">
            <a:avLst/>
          </a:prstGeom>
        </p:spPr>
      </p:pic>
      <p:sp>
        <p:nvSpPr>
          <p:cNvPr id="4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160023" y="3708468"/>
            <a:ext cx="2815147" cy="1743162"/>
            <a:chOff x="160023" y="3708468"/>
            <a:chExt cx="2815147" cy="174316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9417" y="3708468"/>
              <a:ext cx="1662597" cy="1404608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160023" y="5113076"/>
              <a:ext cx="28151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Inclusive (&amp; semi-inclusive) DIS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85070" y="3845413"/>
            <a:ext cx="2619944" cy="1606217"/>
            <a:chOff x="3385070" y="3845413"/>
            <a:chExt cx="2619944" cy="1606217"/>
          </a:xfrm>
        </p:grpSpPr>
        <p:grpSp>
          <p:nvGrpSpPr>
            <p:cNvPr id="38" name="Group 37"/>
            <p:cNvGrpSpPr/>
            <p:nvPr/>
          </p:nvGrpSpPr>
          <p:grpSpPr>
            <a:xfrm>
              <a:off x="3629107" y="3845413"/>
              <a:ext cx="2375907" cy="1213404"/>
              <a:chOff x="23520" y="4312843"/>
              <a:chExt cx="5243154" cy="1694678"/>
            </a:xfrm>
          </p:grpSpPr>
          <p:grpSp>
            <p:nvGrpSpPr>
              <p:cNvPr id="18" name="Group 7"/>
              <p:cNvGrpSpPr>
                <a:grpSpLocks/>
              </p:cNvGrpSpPr>
              <p:nvPr/>
            </p:nvGrpSpPr>
            <p:grpSpPr bwMode="auto">
              <a:xfrm>
                <a:off x="23520" y="4312843"/>
                <a:ext cx="5243154" cy="1694678"/>
                <a:chOff x="2522" y="679"/>
                <a:chExt cx="3121" cy="1026"/>
              </a:xfrm>
            </p:grpSpPr>
            <p:graphicFrame>
              <p:nvGraphicFramePr>
                <p:cNvPr id="19" name="Object 2"/>
                <p:cNvGraphicFramePr>
                  <a:graphicFrameLocks noChangeAspect="1"/>
                </p:cNvGraphicFramePr>
                <p:nvPr/>
              </p:nvGraphicFramePr>
              <p:xfrm>
                <a:off x="4656" y="1576"/>
                <a:ext cx="65" cy="129"/>
              </p:xfrm>
              <a:graphic>
                <a:graphicData uri="http://schemas.openxmlformats.org/presentationml/2006/ole">
                  <p:oleObj spid="_x0000_s307202" r:id="rId6" imgW="76200" imgH="177800" progId="Equation.3">
                    <p:embed/>
                  </p:oleObj>
                </a:graphicData>
              </a:graphic>
            </p:graphicFrame>
            <p:sp>
              <p:nvSpPr>
                <p:cNvPr id="20" name="Freeform 9"/>
                <p:cNvSpPr>
                  <a:spLocks noChangeArrowheads="1"/>
                </p:cNvSpPr>
                <p:nvPr/>
              </p:nvSpPr>
              <p:spPr bwMode="auto">
                <a:xfrm flipV="1">
                  <a:off x="3395" y="945"/>
                  <a:ext cx="642" cy="77"/>
                </a:xfrm>
                <a:custGeom>
                  <a:avLst/>
                  <a:gdLst>
                    <a:gd name="T0" fmla="*/ 0 w 777"/>
                    <a:gd name="T1" fmla="*/ 9 h 133"/>
                    <a:gd name="T2" fmla="*/ 77 w 777"/>
                    <a:gd name="T3" fmla="*/ 1 h 133"/>
                    <a:gd name="T4" fmla="*/ 299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reeform 10"/>
                <p:cNvSpPr>
                  <a:spLocks noChangeArrowheads="1"/>
                </p:cNvSpPr>
                <p:nvPr/>
              </p:nvSpPr>
              <p:spPr bwMode="auto">
                <a:xfrm rot="5400000">
                  <a:off x="3468" y="1280"/>
                  <a:ext cx="616" cy="103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0 h 290"/>
                    <a:gd name="T26" fmla="*/ 2 w 1875"/>
                    <a:gd name="T27" fmla="*/ 0 h 290"/>
                    <a:gd name="T28" fmla="*/ 2 w 1875"/>
                    <a:gd name="T29" fmla="*/ 0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0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0 h 290"/>
                    <a:gd name="T50" fmla="*/ 4 w 1875"/>
                    <a:gd name="T51" fmla="*/ 0 h 290"/>
                    <a:gd name="T52" fmla="*/ 4 w 1875"/>
                    <a:gd name="T53" fmla="*/ 0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0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0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1"/>
                <p:cNvSpPr>
                  <a:spLocks noChangeArrowheads="1"/>
                </p:cNvSpPr>
                <p:nvPr/>
              </p:nvSpPr>
              <p:spPr bwMode="auto">
                <a:xfrm rot="5400000">
                  <a:off x="3770" y="1095"/>
                  <a:ext cx="616" cy="104"/>
                </a:xfrm>
                <a:custGeom>
                  <a:avLst/>
                  <a:gdLst>
                    <a:gd name="T0" fmla="*/ 0 w 1875"/>
                    <a:gd name="T1" fmla="*/ 1 h 290"/>
                    <a:gd name="T2" fmla="*/ 0 w 1875"/>
                    <a:gd name="T3" fmla="*/ 1 h 290"/>
                    <a:gd name="T4" fmla="*/ 0 w 1875"/>
                    <a:gd name="T5" fmla="*/ 1 h 290"/>
                    <a:gd name="T6" fmla="*/ 0 w 1875"/>
                    <a:gd name="T7" fmla="*/ 1 h 290"/>
                    <a:gd name="T8" fmla="*/ 1 w 1875"/>
                    <a:gd name="T9" fmla="*/ 2 h 290"/>
                    <a:gd name="T10" fmla="*/ 1 w 1875"/>
                    <a:gd name="T11" fmla="*/ 1 h 290"/>
                    <a:gd name="T12" fmla="*/ 1 w 1875"/>
                    <a:gd name="T13" fmla="*/ 1 h 290"/>
                    <a:gd name="T14" fmla="*/ 1 w 1875"/>
                    <a:gd name="T15" fmla="*/ 0 h 290"/>
                    <a:gd name="T16" fmla="*/ 1 w 1875"/>
                    <a:gd name="T17" fmla="*/ 1 h 290"/>
                    <a:gd name="T18" fmla="*/ 1 w 1875"/>
                    <a:gd name="T19" fmla="*/ 1 h 290"/>
                    <a:gd name="T20" fmla="*/ 2 w 1875"/>
                    <a:gd name="T21" fmla="*/ 2 h 290"/>
                    <a:gd name="T22" fmla="*/ 2 w 1875"/>
                    <a:gd name="T23" fmla="*/ 1 h 290"/>
                    <a:gd name="T24" fmla="*/ 2 w 1875"/>
                    <a:gd name="T25" fmla="*/ 1 h 290"/>
                    <a:gd name="T26" fmla="*/ 2 w 1875"/>
                    <a:gd name="T27" fmla="*/ 0 h 290"/>
                    <a:gd name="T28" fmla="*/ 2 w 1875"/>
                    <a:gd name="T29" fmla="*/ 1 h 290"/>
                    <a:gd name="T30" fmla="*/ 2 w 1875"/>
                    <a:gd name="T31" fmla="*/ 1 h 290"/>
                    <a:gd name="T32" fmla="*/ 2 w 1875"/>
                    <a:gd name="T33" fmla="*/ 2 h 290"/>
                    <a:gd name="T34" fmla="*/ 3 w 1875"/>
                    <a:gd name="T35" fmla="*/ 1 h 290"/>
                    <a:gd name="T36" fmla="*/ 3 w 1875"/>
                    <a:gd name="T37" fmla="*/ 0 h 290"/>
                    <a:gd name="T38" fmla="*/ 3 w 1875"/>
                    <a:gd name="T39" fmla="*/ 0 h 290"/>
                    <a:gd name="T40" fmla="*/ 3 w 1875"/>
                    <a:gd name="T41" fmla="*/ 1 h 290"/>
                    <a:gd name="T42" fmla="*/ 3 w 1875"/>
                    <a:gd name="T43" fmla="*/ 1 h 290"/>
                    <a:gd name="T44" fmla="*/ 3 w 1875"/>
                    <a:gd name="T45" fmla="*/ 2 h 290"/>
                    <a:gd name="T46" fmla="*/ 4 w 1875"/>
                    <a:gd name="T47" fmla="*/ 1 h 290"/>
                    <a:gd name="T48" fmla="*/ 4 w 1875"/>
                    <a:gd name="T49" fmla="*/ 1 h 290"/>
                    <a:gd name="T50" fmla="*/ 4 w 1875"/>
                    <a:gd name="T51" fmla="*/ 0 h 290"/>
                    <a:gd name="T52" fmla="*/ 4 w 1875"/>
                    <a:gd name="T53" fmla="*/ 1 h 290"/>
                    <a:gd name="T54" fmla="*/ 4 w 1875"/>
                    <a:gd name="T55" fmla="*/ 1 h 290"/>
                    <a:gd name="T56" fmla="*/ 4 w 1875"/>
                    <a:gd name="T57" fmla="*/ 2 h 290"/>
                    <a:gd name="T58" fmla="*/ 4 w 1875"/>
                    <a:gd name="T59" fmla="*/ 1 h 290"/>
                    <a:gd name="T60" fmla="*/ 5 w 1875"/>
                    <a:gd name="T61" fmla="*/ 1 h 290"/>
                    <a:gd name="T62" fmla="*/ 4 w 1875"/>
                    <a:gd name="T63" fmla="*/ 0 h 290"/>
                    <a:gd name="T64" fmla="*/ 4 w 1875"/>
                    <a:gd name="T65" fmla="*/ 1 h 290"/>
                    <a:gd name="T66" fmla="*/ 4 w 1875"/>
                    <a:gd name="T67" fmla="*/ 1 h 290"/>
                    <a:gd name="T68" fmla="*/ 5 w 1875"/>
                    <a:gd name="T69" fmla="*/ 2 h 290"/>
                    <a:gd name="T70" fmla="*/ 5 w 1875"/>
                    <a:gd name="T71" fmla="*/ 1 h 290"/>
                    <a:gd name="T72" fmla="*/ 5 w 1875"/>
                    <a:gd name="T73" fmla="*/ 1 h 290"/>
                    <a:gd name="T74" fmla="*/ 5 w 1875"/>
                    <a:gd name="T75" fmla="*/ 0 h 290"/>
                    <a:gd name="T76" fmla="*/ 5 w 1875"/>
                    <a:gd name="T77" fmla="*/ 1 h 290"/>
                    <a:gd name="T78" fmla="*/ 5 w 1875"/>
                    <a:gd name="T79" fmla="*/ 1 h 290"/>
                    <a:gd name="T80" fmla="*/ 6 w 1875"/>
                    <a:gd name="T81" fmla="*/ 2 h 290"/>
                    <a:gd name="T82" fmla="*/ 6 w 1875"/>
                    <a:gd name="T83" fmla="*/ 1 h 290"/>
                    <a:gd name="T84" fmla="*/ 6 w 1875"/>
                    <a:gd name="T85" fmla="*/ 1 h 290"/>
                    <a:gd name="T86" fmla="*/ 6 w 1875"/>
                    <a:gd name="T87" fmla="*/ 0 h 290"/>
                    <a:gd name="T88" fmla="*/ 6 w 1875"/>
                    <a:gd name="T89" fmla="*/ 1 h 290"/>
                    <a:gd name="T90" fmla="*/ 6 w 1875"/>
                    <a:gd name="T91" fmla="*/ 1 h 290"/>
                    <a:gd name="T92" fmla="*/ 6 w 1875"/>
                    <a:gd name="T93" fmla="*/ 2 h 290"/>
                    <a:gd name="T94" fmla="*/ 7 w 1875"/>
                    <a:gd name="T95" fmla="*/ 1 h 290"/>
                    <a:gd name="T96" fmla="*/ 7 w 1875"/>
                    <a:gd name="T97" fmla="*/ 1 h 290"/>
                    <a:gd name="T98" fmla="*/ 7 w 1875"/>
                    <a:gd name="T99" fmla="*/ 1 h 290"/>
                    <a:gd name="T100" fmla="*/ 7 w 1875"/>
                    <a:gd name="T101" fmla="*/ 1 h 2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875"/>
                    <a:gd name="T154" fmla="*/ 0 h 290"/>
                    <a:gd name="T155" fmla="*/ 1875 w 1875"/>
                    <a:gd name="T156" fmla="*/ 290 h 2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875" h="290">
                      <a:moveTo>
                        <a:pt x="0" y="143"/>
                      </a:moveTo>
                      <a:cubicBezTo>
                        <a:pt x="9" y="143"/>
                        <a:pt x="43" y="143"/>
                        <a:pt x="53" y="143"/>
                      </a:cubicBezTo>
                      <a:cubicBezTo>
                        <a:pt x="63" y="143"/>
                        <a:pt x="51" y="128"/>
                        <a:pt x="59" y="144"/>
                      </a:cubicBezTo>
                      <a:cubicBezTo>
                        <a:pt x="67" y="160"/>
                        <a:pt x="82" y="215"/>
                        <a:pt x="102" y="239"/>
                      </a:cubicBezTo>
                      <a:cubicBezTo>
                        <a:pt x="122" y="263"/>
                        <a:pt x="153" y="288"/>
                        <a:pt x="179" y="288"/>
                      </a:cubicBezTo>
                      <a:cubicBezTo>
                        <a:pt x="205" y="288"/>
                        <a:pt x="235" y="270"/>
                        <a:pt x="258" y="239"/>
                      </a:cubicBezTo>
                      <a:cubicBezTo>
                        <a:pt x="281" y="208"/>
                        <a:pt x="314" y="141"/>
                        <a:pt x="318" y="102"/>
                      </a:cubicBezTo>
                      <a:cubicBezTo>
                        <a:pt x="322" y="63"/>
                        <a:pt x="295" y="2"/>
                        <a:pt x="285" y="2"/>
                      </a:cubicBezTo>
                      <a:cubicBezTo>
                        <a:pt x="275" y="2"/>
                        <a:pt x="250" y="61"/>
                        <a:pt x="255" y="101"/>
                      </a:cubicBezTo>
                      <a:cubicBezTo>
                        <a:pt x="260" y="141"/>
                        <a:pt x="291" y="208"/>
                        <a:pt x="314" y="240"/>
                      </a:cubicBezTo>
                      <a:cubicBezTo>
                        <a:pt x="337" y="272"/>
                        <a:pt x="368" y="290"/>
                        <a:pt x="395" y="290"/>
                      </a:cubicBezTo>
                      <a:cubicBezTo>
                        <a:pt x="422" y="290"/>
                        <a:pt x="453" y="269"/>
                        <a:pt x="476" y="237"/>
                      </a:cubicBezTo>
                      <a:cubicBezTo>
                        <a:pt x="499" y="205"/>
                        <a:pt x="527" y="137"/>
                        <a:pt x="531" y="98"/>
                      </a:cubicBezTo>
                      <a:cubicBezTo>
                        <a:pt x="535" y="59"/>
                        <a:pt x="508" y="2"/>
                        <a:pt x="498" y="2"/>
                      </a:cubicBezTo>
                      <a:cubicBezTo>
                        <a:pt x="488" y="2"/>
                        <a:pt x="464" y="59"/>
                        <a:pt x="468" y="98"/>
                      </a:cubicBezTo>
                      <a:cubicBezTo>
                        <a:pt x="472" y="137"/>
                        <a:pt x="501" y="204"/>
                        <a:pt x="524" y="236"/>
                      </a:cubicBezTo>
                      <a:cubicBezTo>
                        <a:pt x="547" y="268"/>
                        <a:pt x="578" y="290"/>
                        <a:pt x="605" y="290"/>
                      </a:cubicBezTo>
                      <a:cubicBezTo>
                        <a:pt x="632" y="290"/>
                        <a:pt x="665" y="268"/>
                        <a:pt x="689" y="236"/>
                      </a:cubicBezTo>
                      <a:cubicBezTo>
                        <a:pt x="713" y="204"/>
                        <a:pt x="743" y="134"/>
                        <a:pt x="747" y="95"/>
                      </a:cubicBezTo>
                      <a:cubicBezTo>
                        <a:pt x="751" y="56"/>
                        <a:pt x="725" y="0"/>
                        <a:pt x="714" y="0"/>
                      </a:cubicBezTo>
                      <a:cubicBezTo>
                        <a:pt x="703" y="0"/>
                        <a:pt x="677" y="59"/>
                        <a:pt x="681" y="98"/>
                      </a:cubicBezTo>
                      <a:cubicBezTo>
                        <a:pt x="685" y="137"/>
                        <a:pt x="715" y="202"/>
                        <a:pt x="738" y="234"/>
                      </a:cubicBezTo>
                      <a:cubicBezTo>
                        <a:pt x="761" y="266"/>
                        <a:pt x="794" y="290"/>
                        <a:pt x="822" y="290"/>
                      </a:cubicBezTo>
                      <a:cubicBezTo>
                        <a:pt x="850" y="290"/>
                        <a:pt x="882" y="269"/>
                        <a:pt x="905" y="237"/>
                      </a:cubicBezTo>
                      <a:cubicBezTo>
                        <a:pt x="928" y="205"/>
                        <a:pt x="958" y="138"/>
                        <a:pt x="962" y="99"/>
                      </a:cubicBezTo>
                      <a:cubicBezTo>
                        <a:pt x="966" y="60"/>
                        <a:pt x="938" y="2"/>
                        <a:pt x="927" y="2"/>
                      </a:cubicBezTo>
                      <a:cubicBezTo>
                        <a:pt x="916" y="2"/>
                        <a:pt x="891" y="60"/>
                        <a:pt x="896" y="99"/>
                      </a:cubicBezTo>
                      <a:cubicBezTo>
                        <a:pt x="901" y="138"/>
                        <a:pt x="933" y="208"/>
                        <a:pt x="956" y="239"/>
                      </a:cubicBezTo>
                      <a:cubicBezTo>
                        <a:pt x="979" y="270"/>
                        <a:pt x="1008" y="288"/>
                        <a:pt x="1035" y="288"/>
                      </a:cubicBezTo>
                      <a:cubicBezTo>
                        <a:pt x="1062" y="288"/>
                        <a:pt x="1095" y="268"/>
                        <a:pt x="1118" y="237"/>
                      </a:cubicBezTo>
                      <a:cubicBezTo>
                        <a:pt x="1141" y="206"/>
                        <a:pt x="1171" y="140"/>
                        <a:pt x="1175" y="101"/>
                      </a:cubicBezTo>
                      <a:cubicBezTo>
                        <a:pt x="1179" y="62"/>
                        <a:pt x="1153" y="2"/>
                        <a:pt x="1142" y="2"/>
                      </a:cubicBezTo>
                      <a:cubicBezTo>
                        <a:pt x="1131" y="2"/>
                        <a:pt x="1105" y="59"/>
                        <a:pt x="1109" y="99"/>
                      </a:cubicBezTo>
                      <a:cubicBezTo>
                        <a:pt x="1113" y="139"/>
                        <a:pt x="1146" y="209"/>
                        <a:pt x="1169" y="240"/>
                      </a:cubicBezTo>
                      <a:cubicBezTo>
                        <a:pt x="1192" y="271"/>
                        <a:pt x="1223" y="288"/>
                        <a:pt x="1250" y="288"/>
                      </a:cubicBezTo>
                      <a:cubicBezTo>
                        <a:pt x="1277" y="288"/>
                        <a:pt x="1307" y="270"/>
                        <a:pt x="1331" y="239"/>
                      </a:cubicBezTo>
                      <a:cubicBezTo>
                        <a:pt x="1355" y="208"/>
                        <a:pt x="1389" y="141"/>
                        <a:pt x="1394" y="102"/>
                      </a:cubicBezTo>
                      <a:cubicBezTo>
                        <a:pt x="1399" y="63"/>
                        <a:pt x="1370" y="3"/>
                        <a:pt x="1359" y="3"/>
                      </a:cubicBezTo>
                      <a:cubicBezTo>
                        <a:pt x="1348" y="3"/>
                        <a:pt x="1322" y="62"/>
                        <a:pt x="1326" y="101"/>
                      </a:cubicBezTo>
                      <a:cubicBezTo>
                        <a:pt x="1330" y="140"/>
                        <a:pt x="1362" y="207"/>
                        <a:pt x="1385" y="239"/>
                      </a:cubicBezTo>
                      <a:cubicBezTo>
                        <a:pt x="1408" y="271"/>
                        <a:pt x="1437" y="290"/>
                        <a:pt x="1464" y="290"/>
                      </a:cubicBezTo>
                      <a:cubicBezTo>
                        <a:pt x="1491" y="290"/>
                        <a:pt x="1524" y="272"/>
                        <a:pt x="1547" y="240"/>
                      </a:cubicBezTo>
                      <a:cubicBezTo>
                        <a:pt x="1570" y="208"/>
                        <a:pt x="1598" y="140"/>
                        <a:pt x="1602" y="101"/>
                      </a:cubicBezTo>
                      <a:cubicBezTo>
                        <a:pt x="1606" y="62"/>
                        <a:pt x="1585" y="3"/>
                        <a:pt x="1574" y="3"/>
                      </a:cubicBezTo>
                      <a:cubicBezTo>
                        <a:pt x="1563" y="3"/>
                        <a:pt x="1534" y="60"/>
                        <a:pt x="1538" y="99"/>
                      </a:cubicBezTo>
                      <a:cubicBezTo>
                        <a:pt x="1542" y="138"/>
                        <a:pt x="1574" y="208"/>
                        <a:pt x="1598" y="240"/>
                      </a:cubicBezTo>
                      <a:cubicBezTo>
                        <a:pt x="1622" y="272"/>
                        <a:pt x="1654" y="290"/>
                        <a:pt x="1680" y="290"/>
                      </a:cubicBezTo>
                      <a:cubicBezTo>
                        <a:pt x="1706" y="290"/>
                        <a:pt x="1738" y="264"/>
                        <a:pt x="1757" y="240"/>
                      </a:cubicBezTo>
                      <a:cubicBezTo>
                        <a:pt x="1776" y="216"/>
                        <a:pt x="1788" y="162"/>
                        <a:pt x="1796" y="146"/>
                      </a:cubicBezTo>
                      <a:cubicBezTo>
                        <a:pt x="1804" y="130"/>
                        <a:pt x="1793" y="146"/>
                        <a:pt x="1806" y="146"/>
                      </a:cubicBezTo>
                      <a:cubicBezTo>
                        <a:pt x="1819" y="146"/>
                        <a:pt x="1861" y="144"/>
                        <a:pt x="1875" y="144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001" y="1494"/>
                  <a:ext cx="694" cy="111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Line 13"/>
                <p:cNvSpPr>
                  <a:spLocks noChangeShapeType="1"/>
                </p:cNvSpPr>
                <p:nvPr/>
              </p:nvSpPr>
              <p:spPr bwMode="auto">
                <a:xfrm>
                  <a:off x="4036" y="1514"/>
                  <a:ext cx="623" cy="63"/>
                </a:xfrm>
                <a:prstGeom prst="line">
                  <a:avLst/>
                </a:prstGeom>
                <a:noFill/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Oval 14"/>
                <p:cNvSpPr>
                  <a:spLocks noChangeArrowheads="1"/>
                </p:cNvSpPr>
                <p:nvPr/>
              </p:nvSpPr>
              <p:spPr bwMode="auto">
                <a:xfrm>
                  <a:off x="3599" y="1381"/>
                  <a:ext cx="557" cy="259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522" y="1362"/>
                  <a:ext cx="618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27" name="Freeform 16"/>
                <p:cNvSpPr>
                  <a:spLocks noChangeArrowheads="1"/>
                </p:cNvSpPr>
                <p:nvPr/>
              </p:nvSpPr>
              <p:spPr bwMode="auto">
                <a:xfrm>
                  <a:off x="3401" y="840"/>
                  <a:ext cx="635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74 w 777"/>
                    <a:gd name="T3" fmla="*/ 2 h 133"/>
                    <a:gd name="T4" fmla="*/ 284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17"/>
                <p:cNvSpPr>
                  <a:spLocks noChangeArrowheads="1"/>
                </p:cNvSpPr>
                <p:nvPr/>
              </p:nvSpPr>
              <p:spPr bwMode="auto">
                <a:xfrm flipH="1">
                  <a:off x="4032" y="840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18"/>
                <p:cNvSpPr>
                  <a:spLocks noChangeArrowheads="1"/>
                </p:cNvSpPr>
                <p:nvPr/>
              </p:nvSpPr>
              <p:spPr bwMode="auto">
                <a:xfrm flipH="1" flipV="1">
                  <a:off x="4032" y="932"/>
                  <a:ext cx="408" cy="85"/>
                </a:xfrm>
                <a:custGeom>
                  <a:avLst/>
                  <a:gdLst>
                    <a:gd name="T0" fmla="*/ 0 w 777"/>
                    <a:gd name="T1" fmla="*/ 14 h 133"/>
                    <a:gd name="T2" fmla="*/ 8 w 777"/>
                    <a:gd name="T3" fmla="*/ 2 h 133"/>
                    <a:gd name="T4" fmla="*/ 31 w 777"/>
                    <a:gd name="T5" fmla="*/ 1 h 133"/>
                    <a:gd name="T6" fmla="*/ 0 60000 65536"/>
                    <a:gd name="T7" fmla="*/ 0 60000 65536"/>
                    <a:gd name="T8" fmla="*/ 0 60000 65536"/>
                    <a:gd name="T9" fmla="*/ 0 w 777"/>
                    <a:gd name="T10" fmla="*/ 0 h 133"/>
                    <a:gd name="T11" fmla="*/ 777 w 777"/>
                    <a:gd name="T12" fmla="*/ 133 h 13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77" h="133">
                      <a:moveTo>
                        <a:pt x="0" y="133"/>
                      </a:moveTo>
                      <a:cubicBezTo>
                        <a:pt x="33" y="114"/>
                        <a:pt x="72" y="42"/>
                        <a:pt x="201" y="21"/>
                      </a:cubicBezTo>
                      <a:cubicBezTo>
                        <a:pt x="330" y="0"/>
                        <a:pt x="657" y="9"/>
                        <a:pt x="777" y="6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19"/>
                <p:cNvSpPr>
                  <a:spLocks noChangeArrowheads="1"/>
                </p:cNvSpPr>
                <p:nvPr/>
              </p:nvSpPr>
              <p:spPr bwMode="auto">
                <a:xfrm rot="-1980000">
                  <a:off x="2992" y="740"/>
                  <a:ext cx="384" cy="320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4561" y="1351"/>
                  <a:ext cx="541" cy="336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0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721" y="679"/>
                  <a:ext cx="922" cy="27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square" lIns="89280" tIns="8352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000" b="1" baseline="30000" dirty="0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VM, </a:t>
                  </a:r>
                  <a:r>
                    <a:rPr lang="en-GB" sz="2000" b="1" baseline="30000" dirty="0" err="1" smtClean="0">
                      <a:solidFill>
                        <a:srgbClr val="000000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γ</a:t>
                  </a:r>
                  <a:endParaRPr lang="en-GB" sz="2000" b="1" baseline="30000" dirty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p:grpSp>
          <p:sp>
            <p:nvSpPr>
              <p:cNvPr id="34" name="Text Box 22"/>
              <p:cNvSpPr txBox="1">
                <a:spLocks noChangeArrowheads="1"/>
              </p:cNvSpPr>
              <p:nvPr/>
            </p:nvSpPr>
            <p:spPr bwMode="auto">
              <a:xfrm>
                <a:off x="125127" y="4326061"/>
                <a:ext cx="739210" cy="450591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square" lIns="89280" tIns="8352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000" b="1" baseline="30000" dirty="0" err="1" smtClean="0">
                    <a:solidFill>
                      <a:srgbClr val="000000"/>
                    </a:solidFill>
                    <a:latin typeface="Symbol" charset="2"/>
                    <a:ea typeface="Times New Roman" charset="0"/>
                    <a:cs typeface="Symbol" charset="2"/>
                  </a:rPr>
                  <a:t>g</a:t>
                </a:r>
                <a:r>
                  <a:rPr lang="en-GB" sz="2000" b="1" baseline="30000" dirty="0" smtClean="0">
                    <a:solidFill>
                      <a:srgbClr val="00000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  <a:endParaRPr lang="en-GB" sz="20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 flipV="1">
                <a:off x="3245674" y="4578773"/>
                <a:ext cx="764130" cy="151959"/>
              </a:xfrm>
              <a:prstGeom prst="line">
                <a:avLst/>
              </a:prstGeom>
              <a:ln w="444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3385070" y="5113076"/>
              <a:ext cx="26097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Exclusive diffraction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22134" y="3788671"/>
            <a:ext cx="2222530" cy="1662959"/>
            <a:chOff x="6622134" y="3788671"/>
            <a:chExt cx="2222530" cy="166295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09174" y="3788671"/>
              <a:ext cx="1919673" cy="124885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6622134" y="5113076"/>
              <a:ext cx="2222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rgbClr val="0000FF"/>
                  </a:solidFill>
                </a:rPr>
                <a:t>Azimuthal</a:t>
              </a:r>
              <a:r>
                <a:rPr lang="en-US" sz="1600" b="1" dirty="0" smtClean="0">
                  <a:solidFill>
                    <a:srgbClr val="0000FF"/>
                  </a:solidFill>
                </a:rPr>
                <a:t> asymmetries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60022" y="5451630"/>
            <a:ext cx="2476270" cy="549237"/>
            <a:chOff x="160022" y="5451630"/>
            <a:chExt cx="2476270" cy="549237"/>
          </a:xfrm>
        </p:grpSpPr>
        <p:sp>
          <p:nvSpPr>
            <p:cNvPr id="44" name="TextBox 43"/>
            <p:cNvSpPr txBox="1"/>
            <p:nvPr/>
          </p:nvSpPr>
          <p:spPr>
            <a:xfrm>
              <a:off x="680020" y="5662313"/>
              <a:ext cx="19562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Longitudinal motion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7" name="Curved Right Arrow 46"/>
            <p:cNvSpPr/>
            <p:nvPr/>
          </p:nvSpPr>
          <p:spPr>
            <a:xfrm>
              <a:off x="160022" y="5451630"/>
              <a:ext cx="258289" cy="396817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553200" y="5451630"/>
            <a:ext cx="2537055" cy="681159"/>
            <a:chOff x="6553200" y="5451630"/>
            <a:chExt cx="2537055" cy="681159"/>
          </a:xfrm>
        </p:grpSpPr>
        <p:sp>
          <p:nvSpPr>
            <p:cNvPr id="46" name="TextBox 45"/>
            <p:cNvSpPr txBox="1"/>
            <p:nvPr/>
          </p:nvSpPr>
          <p:spPr>
            <a:xfrm>
              <a:off x="6553200" y="5548013"/>
              <a:ext cx="240451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FF0000"/>
                  </a:solidFill>
                </a:rPr>
                <a:t>Transverse space and momentum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49" name="Curved Left Arrow 48"/>
            <p:cNvSpPr/>
            <p:nvPr/>
          </p:nvSpPr>
          <p:spPr>
            <a:xfrm>
              <a:off x="8829385" y="5451630"/>
              <a:ext cx="260870" cy="396817"/>
            </a:xfrm>
            <a:prstGeom prst="curvedLef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13413" y="5462770"/>
            <a:ext cx="1673843" cy="538097"/>
            <a:chOff x="3813413" y="5462770"/>
            <a:chExt cx="1673843" cy="538097"/>
          </a:xfrm>
        </p:grpSpPr>
        <p:sp>
          <p:nvSpPr>
            <p:cNvPr id="45" name="TextBox 44"/>
            <p:cNvSpPr txBox="1"/>
            <p:nvPr/>
          </p:nvSpPr>
          <p:spPr>
            <a:xfrm>
              <a:off x="3813413" y="5662313"/>
              <a:ext cx="16738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i="1" dirty="0" smtClean="0">
                  <a:solidFill>
                    <a:srgbClr val="FF0000"/>
                  </a:solidFill>
                </a:rPr>
                <a:t>Transverse space</a:t>
              </a:r>
              <a:endParaRPr lang="en-US" sz="16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50" name="Down Arrow 49"/>
            <p:cNvSpPr/>
            <p:nvPr/>
          </p:nvSpPr>
          <p:spPr>
            <a:xfrm>
              <a:off x="4566635" y="5462770"/>
              <a:ext cx="167858" cy="2106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650" y="839442"/>
            <a:ext cx="3361010" cy="5050698"/>
          </a:xfrm>
          <a:prstGeom prst="rect">
            <a:avLst/>
          </a:prstGeom>
        </p:spPr>
      </p:pic>
      <p:grpSp>
        <p:nvGrpSpPr>
          <p:cNvPr id="11" name="Gruppierung 40"/>
          <p:cNvGrpSpPr/>
          <p:nvPr/>
        </p:nvGrpSpPr>
        <p:grpSpPr>
          <a:xfrm>
            <a:off x="4661005" y="1437038"/>
            <a:ext cx="4416149" cy="3832204"/>
            <a:chOff x="233968" y="751949"/>
            <a:chExt cx="4416149" cy="3832204"/>
          </a:xfrm>
        </p:grpSpPr>
        <p:sp>
          <p:nvSpPr>
            <p:cNvPr id="12" name="Abgerundetes Rechteck 10"/>
            <p:cNvSpPr/>
            <p:nvPr/>
          </p:nvSpPr>
          <p:spPr>
            <a:xfrm>
              <a:off x="233968" y="751949"/>
              <a:ext cx="4333665" cy="3832204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13" name="Picture 27" descr="uli_nucleo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9919" y="842963"/>
              <a:ext cx="1066800" cy="842963"/>
            </a:xfrm>
            <a:prstGeom prst="rect">
              <a:avLst/>
            </a:prstGeom>
            <a:noFill/>
          </p:spPr>
        </p:pic>
        <p:sp>
          <p:nvSpPr>
            <p:cNvPr id="14" name="Textfeld 13"/>
            <p:cNvSpPr txBox="1"/>
            <p:nvPr/>
          </p:nvSpPr>
          <p:spPr>
            <a:xfrm>
              <a:off x="1293385" y="1036928"/>
              <a:ext cx="16444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spin physics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5" name="Gruppierung 7"/>
            <p:cNvGrpSpPr/>
            <p:nvPr/>
          </p:nvGrpSpPr>
          <p:grpSpPr>
            <a:xfrm>
              <a:off x="409549" y="1735367"/>
              <a:ext cx="670192" cy="524904"/>
              <a:chOff x="171450" y="2291391"/>
              <a:chExt cx="822748" cy="698500"/>
            </a:xfrm>
          </p:grpSpPr>
          <p:pic>
            <p:nvPicPr>
              <p:cNvPr id="22" name="Bild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3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6" name="Textfeld 17"/>
            <p:cNvSpPr txBox="1"/>
            <p:nvPr/>
          </p:nvSpPr>
          <p:spPr>
            <a:xfrm>
              <a:off x="832746" y="1797731"/>
              <a:ext cx="3817371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polarization of gluons at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small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 where they are most abundant</a:t>
              </a:r>
            </a:p>
          </p:txBody>
        </p:sp>
        <p:grpSp>
          <p:nvGrpSpPr>
            <p:cNvPr id="17" name="Gruppierung 7"/>
            <p:cNvGrpSpPr/>
            <p:nvPr/>
          </p:nvGrpSpPr>
          <p:grpSpPr>
            <a:xfrm>
              <a:off x="409549" y="2640421"/>
              <a:ext cx="670192" cy="524904"/>
              <a:chOff x="171450" y="2291391"/>
              <a:chExt cx="822748" cy="698500"/>
            </a:xfrm>
          </p:grpSpPr>
          <p:pic>
            <p:nvPicPr>
              <p:cNvPr id="20" name="Bild 2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1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8" name="Textfeld 22"/>
            <p:cNvSpPr txBox="1"/>
            <p:nvPr/>
          </p:nvSpPr>
          <p:spPr>
            <a:xfrm>
              <a:off x="832746" y="2679702"/>
              <a:ext cx="3583032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flavor decomposition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 polarized sea depending on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sp>
          <p:nvSpPr>
            <p:cNvPr id="19" name="Textfeld 23"/>
            <p:cNvSpPr txBox="1"/>
            <p:nvPr/>
          </p:nvSpPr>
          <p:spPr>
            <a:xfrm>
              <a:off x="386245" y="3599006"/>
              <a:ext cx="4161917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determine quark and gluon contributions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to the proton spin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Structure functions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0752" y="863640"/>
            <a:ext cx="395595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Extensive program carried at HERA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F</a:t>
            </a:r>
            <a:r>
              <a:rPr lang="en-US" sz="1600" b="1" baseline="-25000" dirty="0" smtClean="0">
                <a:cs typeface="Symbol" charset="2"/>
              </a:rPr>
              <a:t>2 </a:t>
            </a:r>
            <a:r>
              <a:rPr lang="en-US" sz="1600" b="1" dirty="0" smtClean="0">
                <a:cs typeface="Symbol" charset="2"/>
              </a:rPr>
              <a:t>precisely measured in a large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range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At low-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gluons dominate</a:t>
            </a:r>
            <a:endParaRPr lang="en-US" sz="1600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pic>
        <p:nvPicPr>
          <p:cNvPr id="12" name="Picture 11" descr="DESY-09-158_18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3411875" y="1971636"/>
            <a:ext cx="2798626" cy="2537026"/>
          </a:xfrm>
          <a:prstGeom prst="rect">
            <a:avLst/>
          </a:prstGeom>
        </p:spPr>
      </p:pic>
      <p:pic>
        <p:nvPicPr>
          <p:cNvPr id="13" name="Picture 12" descr="DESY-09-158_18b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6097787" y="1993916"/>
            <a:ext cx="2761760" cy="2503606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942841" y="4942530"/>
          <a:ext cx="3201159" cy="561607"/>
        </p:xfrm>
        <a:graphic>
          <a:graphicData uri="http://schemas.openxmlformats.org/presentationml/2006/ole">
            <p:oleObj spid="_x0000_s322562" name="Equation" r:id="rId7" imgW="2171700" imgH="381000" progId="Equation.3">
              <p:embed/>
            </p:oleObj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421502" y="5009370"/>
            <a:ext cx="23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Reduced cross section:</a:t>
            </a:r>
            <a:endParaRPr lang="en-US" dirty="0"/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2565" name="Object 5"/>
          <p:cNvGraphicFramePr>
            <a:graphicFrameLocks noChangeAspect="1"/>
          </p:cNvGraphicFramePr>
          <p:nvPr/>
        </p:nvGraphicFramePr>
        <p:xfrm>
          <a:off x="6113842" y="4343400"/>
          <a:ext cx="2414587" cy="636588"/>
        </p:xfrm>
        <a:graphic>
          <a:graphicData uri="http://schemas.openxmlformats.org/presentationml/2006/ole">
            <p:oleObj spid="_x0000_s322565" name="Equation" r:id="rId8" imgW="1638300" imgH="431800" progId="Equation.3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421502" y="4432520"/>
            <a:ext cx="254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Differential cross section: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177800" y="711200"/>
            <a:ext cx="3333888" cy="3341578"/>
            <a:chOff x="177800" y="990600"/>
            <a:chExt cx="3333888" cy="3341578"/>
          </a:xfrm>
        </p:grpSpPr>
        <p:pic>
          <p:nvPicPr>
            <p:cNvPr id="14" name="Picture 13" descr="imm2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9"/>
                <a:stretch>
                  <a:fillRect/>
                </a:stretch>
              </p:blipFill>
            </mc:Choice>
            <mc:Fallback>
              <p:blipFill>
                <a:blip r:embed="rId10"/>
                <a:stretch>
                  <a:fillRect/>
                </a:stretch>
              </p:blipFill>
            </mc:Fallback>
          </mc:AlternateContent>
          <p:spPr>
            <a:xfrm>
              <a:off x="177800" y="998290"/>
              <a:ext cx="3333888" cy="3333888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0500" y="990600"/>
              <a:ext cx="4836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~F</a:t>
              </a:r>
              <a:r>
                <a:rPr lang="en-US" b="1" baseline="-25000" dirty="0" smtClean="0"/>
                <a:t>2</a:t>
              </a:r>
              <a:endParaRPr lang="en-US" b="1" baseline="-25000" dirty="0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7200" y="4271963"/>
            <a:ext cx="1701800" cy="170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7"/>
          <p:cNvGrpSpPr/>
          <p:nvPr/>
        </p:nvGrpSpPr>
        <p:grpSpPr>
          <a:xfrm>
            <a:off x="8023" y="973010"/>
            <a:ext cx="5251638" cy="4066084"/>
            <a:chOff x="155974" y="1214310"/>
            <a:chExt cx="5251638" cy="4066084"/>
          </a:xfrm>
        </p:grpSpPr>
        <p:pic>
          <p:nvPicPr>
            <p:cNvPr id="16" name="Picture 15" descr="DisplayFLvsXloopQ2_Djangoh_Off_On_Sys01RadCorOff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rcRect/>
                <a:stretch>
                  <a:fillRect/>
                </a:stretch>
              </p:blipFill>
            </mc:Choice>
            <mc:Fallback>
              <p:blipFill>
                <a:blip r:embed="rId4"/>
                <a:srcRect/>
                <a:stretch>
                  <a:fillRect/>
                </a:stretch>
              </p:blipFill>
            </mc:Fallback>
          </mc:AlternateContent>
          <p:spPr>
            <a:xfrm>
              <a:off x="155974" y="1214310"/>
              <a:ext cx="5251638" cy="406608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067208" y="1379410"/>
              <a:ext cx="1846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04073" y="790931"/>
            <a:ext cx="3042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August 1,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RIKEN Forward Physics -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5634" name="Object 2"/>
          <p:cNvGraphicFramePr>
            <a:graphicFrameLocks noChangeAspect="1"/>
          </p:cNvGraphicFramePr>
          <p:nvPr/>
        </p:nvGraphicFramePr>
        <p:xfrm>
          <a:off x="5211762" y="850900"/>
          <a:ext cx="2682875" cy="431800"/>
        </p:xfrm>
        <a:graphic>
          <a:graphicData uri="http://schemas.openxmlformats.org/presentationml/2006/ole">
            <p:oleObj spid="_x0000_s325634" name="Equation" r:id="rId5" imgW="1498600" imgH="24130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00600" y="1397000"/>
            <a:ext cx="4394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F</a:t>
            </a:r>
            <a:r>
              <a:rPr lang="en-US" b="1" baseline="-25000" dirty="0" smtClean="0">
                <a:solidFill>
                  <a:srgbClr val="0000FF"/>
                </a:solidFill>
              </a:rPr>
              <a:t>L</a:t>
            </a:r>
            <a:r>
              <a:rPr lang="en-US" b="1" dirty="0" smtClean="0">
                <a:solidFill>
                  <a:srgbClr val="0000FF"/>
                </a:solidFill>
              </a:rPr>
              <a:t> can probe the gluons at low-</a:t>
            </a:r>
            <a:r>
              <a:rPr lang="en-US" b="1" dirty="0" err="1" smtClean="0">
                <a:solidFill>
                  <a:srgbClr val="0000FF"/>
                </a:solidFill>
              </a:rPr>
              <a:t>x</a:t>
            </a:r>
            <a:r>
              <a:rPr lang="en-US" b="1" dirty="0" smtClean="0">
                <a:solidFill>
                  <a:srgbClr val="0000FF"/>
                </a:solidFill>
              </a:rPr>
              <a:t> and is sensitive to non-linear (“twist”) effects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7810" y="4953000"/>
            <a:ext cx="8839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Important:</a:t>
            </a:r>
          </a:p>
          <a:p>
            <a:endParaRPr lang="en-US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The wide rage in beam energy of </a:t>
            </a:r>
            <a:r>
              <a:rPr lang="en-US" b="1" dirty="0" err="1" smtClean="0"/>
              <a:t>eRHIC</a:t>
            </a:r>
            <a:r>
              <a:rPr lang="en-US" b="1" dirty="0" smtClean="0"/>
              <a:t> is essential for a precise F</a:t>
            </a:r>
            <a:r>
              <a:rPr lang="en-US" b="1" baseline="-25000" dirty="0" smtClean="0"/>
              <a:t>L</a:t>
            </a:r>
            <a:r>
              <a:rPr lang="en-US" b="1" dirty="0" smtClean="0"/>
              <a:t> measurement </a:t>
            </a:r>
          </a:p>
          <a:p>
            <a:pPr marL="292100" indent="-292100">
              <a:buFont typeface="Wingdings" charset="2"/>
              <a:buChar char="Ø"/>
            </a:pPr>
            <a:r>
              <a:rPr lang="en-US" b="1" dirty="0" smtClean="0"/>
              <a:t>F</a:t>
            </a:r>
            <a:r>
              <a:rPr lang="en-US" b="1" baseline="-25000" dirty="0" smtClean="0"/>
              <a:t>L</a:t>
            </a:r>
            <a:r>
              <a:rPr lang="en-US" b="1" dirty="0" smtClean="0"/>
              <a:t> can probe the saturation regime in </a:t>
            </a:r>
            <a:r>
              <a:rPr lang="en-US" b="1" dirty="0" err="1" smtClean="0"/>
              <a:t>eA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0000FF"/>
                </a:solidFill>
              </a:rPr>
              <a:t>(see M. Lamont’s talk)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endParaRPr lang="en-GB" sz="2900" b="1" baseline="-250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4650967" y="2032001"/>
            <a:ext cx="4543834" cy="3264187"/>
            <a:chOff x="4650967" y="2032001"/>
            <a:chExt cx="4543834" cy="3264187"/>
          </a:xfrm>
        </p:grpSpPr>
        <p:pic>
          <p:nvPicPr>
            <p:cNvPr id="21" name="Picture 20" descr="H1prelim-10-044.figfl_allfits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6"/>
                <a:stretch>
                  <a:fillRect/>
                </a:stretch>
              </p:blipFill>
            </mc:Choice>
            <mc:Fallback>
              <p:blipFill>
                <a:blip r:embed="rId7"/>
                <a:stretch>
                  <a:fillRect/>
                </a:stretch>
              </p:blipFill>
            </mc:Fallback>
          </mc:AlternateContent>
          <p:spPr>
            <a:xfrm>
              <a:off x="4650967" y="2032001"/>
              <a:ext cx="4490447" cy="2922354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22" name="Rectangle 21"/>
            <p:cNvSpPr/>
            <p:nvPr/>
          </p:nvSpPr>
          <p:spPr>
            <a:xfrm>
              <a:off x="4800600" y="4711412"/>
              <a:ext cx="4394201" cy="584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/>
                <a:t>HERA had only two lower-energy high statistics runs -&gt; bad for F</a:t>
              </a:r>
              <a:r>
                <a:rPr lang="en-US" sz="1600" b="1" baseline="-25000" dirty="0" smtClean="0"/>
                <a:t>L</a:t>
              </a:r>
              <a:r>
                <a:rPr lang="en-US" sz="1600" b="1" dirty="0" smtClean="0"/>
                <a:t> extraction</a:t>
              </a:r>
              <a:endParaRPr lang="en-US" sz="1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14189</TotalTime>
  <Words>2902</Words>
  <Application>Microsoft Macintosh PowerPoint</Application>
  <PresentationFormat>On-screen Show (4:3)</PresentationFormat>
  <Paragraphs>566</Paragraphs>
  <Slides>42</Slides>
  <Notes>5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Office Theme</vt:lpstr>
      <vt:lpstr>Equation.3</vt:lpstr>
      <vt:lpstr>Equation</vt:lpstr>
      <vt:lpstr>Salvatore Fazio  for the BNL EIC Science Task Force 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617</cp:revision>
  <cp:lastPrinted>2012-03-22T00:20:48Z</cp:lastPrinted>
  <dcterms:created xsi:type="dcterms:W3CDTF">2012-08-01T01:27:29Z</dcterms:created>
  <dcterms:modified xsi:type="dcterms:W3CDTF">2012-08-01T20:20:53Z</dcterms:modified>
</cp:coreProperties>
</file>